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7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notesMasterIdLst>
    <p:notesMasterId r:id="rId34"/>
  </p:notesMasterIdLst>
  <p:handoutMasterIdLst>
    <p:handoutMasterId r:id="rId35"/>
  </p:handoutMasterIdLst>
  <p:sldIdLst>
    <p:sldId id="270" r:id="rId2"/>
    <p:sldId id="318" r:id="rId3"/>
    <p:sldId id="319" r:id="rId4"/>
    <p:sldId id="320" r:id="rId5"/>
    <p:sldId id="292" r:id="rId6"/>
    <p:sldId id="289" r:id="rId7"/>
    <p:sldId id="281" r:id="rId8"/>
    <p:sldId id="282" r:id="rId9"/>
    <p:sldId id="293" r:id="rId10"/>
    <p:sldId id="295" r:id="rId11"/>
    <p:sldId id="296" r:id="rId12"/>
    <p:sldId id="297" r:id="rId13"/>
    <p:sldId id="298" r:id="rId14"/>
    <p:sldId id="299" r:id="rId15"/>
    <p:sldId id="300" r:id="rId16"/>
    <p:sldId id="321" r:id="rId17"/>
    <p:sldId id="279" r:id="rId18"/>
    <p:sldId id="308" r:id="rId19"/>
    <p:sldId id="303" r:id="rId20"/>
    <p:sldId id="315" r:id="rId21"/>
    <p:sldId id="310" r:id="rId22"/>
    <p:sldId id="309" r:id="rId23"/>
    <p:sldId id="305" r:id="rId24"/>
    <p:sldId id="301" r:id="rId25"/>
    <p:sldId id="312" r:id="rId26"/>
    <p:sldId id="311" r:id="rId27"/>
    <p:sldId id="317" r:id="rId28"/>
    <p:sldId id="306" r:id="rId29"/>
    <p:sldId id="314" r:id="rId30"/>
    <p:sldId id="304" r:id="rId31"/>
    <p:sldId id="307" r:id="rId32"/>
    <p:sldId id="266" r:id="rId33"/>
  </p:sldIdLst>
  <p:sldSz cx="12192000" cy="6858000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601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9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7"/>
    </p:cViewPr>
  </p:sorterViewPr>
  <p:notesViewPr>
    <p:cSldViewPr snapToGrid="0">
      <p:cViewPr varScale="1">
        <p:scale>
          <a:sx n="42" d="100"/>
          <a:sy n="42" d="100"/>
        </p:scale>
        <p:origin x="232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18DA3-6A66-4F47-A767-289FEFBD4A6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0E88C1D-0935-42C1-9D94-9FC1B30C5317}">
      <dgm:prSet phldrT="[Texte]"/>
      <dgm:spPr/>
      <dgm:t>
        <a:bodyPr/>
        <a:lstStyle/>
        <a:p>
          <a:r>
            <a:rPr lang="fr-CA" dirty="0"/>
            <a:t>Politique familiale</a:t>
          </a:r>
        </a:p>
      </dgm:t>
    </dgm:pt>
    <dgm:pt modelId="{74B45546-8EB0-4B77-9D1A-766C8F123DBB}" type="parTrans" cxnId="{DC156A4F-2832-453F-A01B-B40BD3DBE351}">
      <dgm:prSet/>
      <dgm:spPr/>
      <dgm:t>
        <a:bodyPr/>
        <a:lstStyle/>
        <a:p>
          <a:endParaRPr lang="fr-CA"/>
        </a:p>
      </dgm:t>
    </dgm:pt>
    <dgm:pt modelId="{3B916B41-2CDD-4A49-8C8E-1E5F0017E118}" type="sibTrans" cxnId="{DC156A4F-2832-453F-A01B-B40BD3DBE351}">
      <dgm:prSet/>
      <dgm:spPr/>
      <dgm:t>
        <a:bodyPr/>
        <a:lstStyle/>
        <a:p>
          <a:endParaRPr lang="fr-CA"/>
        </a:p>
      </dgm:t>
    </dgm:pt>
    <dgm:pt modelId="{82D1AFD3-1D3A-4D16-BB5E-4390465F5B40}">
      <dgm:prSet phldrT="[Texte]"/>
      <dgm:spPr/>
      <dgm:t>
        <a:bodyPr/>
        <a:lstStyle/>
        <a:p>
          <a:r>
            <a:rPr lang="fr-CA" dirty="0"/>
            <a:t>Amie des Aînés (MADA)</a:t>
          </a:r>
        </a:p>
      </dgm:t>
    </dgm:pt>
    <dgm:pt modelId="{726EF64D-5338-400D-8009-88D6DAC73724}" type="parTrans" cxnId="{25D2FAFF-F8CF-4062-B29F-F347D96FB1F3}">
      <dgm:prSet/>
      <dgm:spPr/>
      <dgm:t>
        <a:bodyPr/>
        <a:lstStyle/>
        <a:p>
          <a:endParaRPr lang="fr-CA"/>
        </a:p>
      </dgm:t>
    </dgm:pt>
    <dgm:pt modelId="{F3F16600-BF36-4586-9B92-8296E4385878}" type="sibTrans" cxnId="{25D2FAFF-F8CF-4062-B29F-F347D96FB1F3}">
      <dgm:prSet/>
      <dgm:spPr/>
      <dgm:t>
        <a:bodyPr/>
        <a:lstStyle/>
        <a:p>
          <a:endParaRPr lang="fr-CA"/>
        </a:p>
      </dgm:t>
    </dgm:pt>
    <dgm:pt modelId="{0AEB5D87-2BE7-492C-A7AD-48184643D3AC}">
      <dgm:prSet phldrT="[Texte]"/>
      <dgm:spPr/>
      <dgm:t>
        <a:bodyPr/>
        <a:lstStyle/>
        <a:p>
          <a:r>
            <a:rPr lang="fr-CA" dirty="0"/>
            <a:t>Politique culturelle</a:t>
          </a:r>
        </a:p>
      </dgm:t>
    </dgm:pt>
    <dgm:pt modelId="{C6C3D434-33F5-4CC2-8F76-B08786C6C5EA}" type="parTrans" cxnId="{92D51E90-6D02-4E52-8EFF-94DFDAF7BEFE}">
      <dgm:prSet/>
      <dgm:spPr/>
      <dgm:t>
        <a:bodyPr/>
        <a:lstStyle/>
        <a:p>
          <a:endParaRPr lang="fr-CA"/>
        </a:p>
      </dgm:t>
    </dgm:pt>
    <dgm:pt modelId="{A5F68E50-558D-40EA-9DE8-581E4DA92BB0}" type="sibTrans" cxnId="{92D51E90-6D02-4E52-8EFF-94DFDAF7BEFE}">
      <dgm:prSet/>
      <dgm:spPr/>
      <dgm:t>
        <a:bodyPr/>
        <a:lstStyle/>
        <a:p>
          <a:endParaRPr lang="fr-CA"/>
        </a:p>
      </dgm:t>
    </dgm:pt>
    <dgm:pt modelId="{F560FD82-6327-4D9D-86BC-B224D0E78E7A}" type="pres">
      <dgm:prSet presAssocID="{62318DA3-6A66-4F47-A767-289FEFBD4A65}" presName="compositeShape" presStyleCnt="0">
        <dgm:presLayoutVars>
          <dgm:chMax val="7"/>
          <dgm:dir/>
          <dgm:resizeHandles val="exact"/>
        </dgm:presLayoutVars>
      </dgm:prSet>
      <dgm:spPr/>
    </dgm:pt>
    <dgm:pt modelId="{8E90F958-39D1-4645-9030-AB087FECA25C}" type="pres">
      <dgm:prSet presAssocID="{40E88C1D-0935-42C1-9D94-9FC1B30C5317}" presName="circ1" presStyleLbl="vennNode1" presStyleIdx="0" presStyleCnt="3"/>
      <dgm:spPr/>
    </dgm:pt>
    <dgm:pt modelId="{993866D1-292B-40A9-9069-1397A51E2A4C}" type="pres">
      <dgm:prSet presAssocID="{40E88C1D-0935-42C1-9D94-9FC1B30C531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10B47D9-4F2C-4591-80DA-8544A3415857}" type="pres">
      <dgm:prSet presAssocID="{82D1AFD3-1D3A-4D16-BB5E-4390465F5B40}" presName="circ2" presStyleLbl="vennNode1" presStyleIdx="1" presStyleCnt="3"/>
      <dgm:spPr/>
    </dgm:pt>
    <dgm:pt modelId="{C36FF58F-242D-47AA-BC8A-8B0136B192DB}" type="pres">
      <dgm:prSet presAssocID="{82D1AFD3-1D3A-4D16-BB5E-4390465F5B4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D1E2F55-C29C-4459-AAD9-6211525F1C36}" type="pres">
      <dgm:prSet presAssocID="{0AEB5D87-2BE7-492C-A7AD-48184643D3AC}" presName="circ3" presStyleLbl="vennNode1" presStyleIdx="2" presStyleCnt="3"/>
      <dgm:spPr/>
    </dgm:pt>
    <dgm:pt modelId="{2C3635AF-EDFB-4CE0-B935-78FED12D4AE7}" type="pres">
      <dgm:prSet presAssocID="{0AEB5D87-2BE7-492C-A7AD-48184643D3A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6401E27-15C9-4328-A2AD-2EB046824C76}" type="presOf" srcId="{82D1AFD3-1D3A-4D16-BB5E-4390465F5B40}" destId="{C36FF58F-242D-47AA-BC8A-8B0136B192DB}" srcOrd="1" destOrd="0" presId="urn:microsoft.com/office/officeart/2005/8/layout/venn1"/>
    <dgm:cxn modelId="{7E156630-1067-4A32-9876-91B13BB3A7AC}" type="presOf" srcId="{40E88C1D-0935-42C1-9D94-9FC1B30C5317}" destId="{8E90F958-39D1-4645-9030-AB087FECA25C}" srcOrd="0" destOrd="0" presId="urn:microsoft.com/office/officeart/2005/8/layout/venn1"/>
    <dgm:cxn modelId="{60AB5334-DC05-4156-8515-685186518F8D}" type="presOf" srcId="{82D1AFD3-1D3A-4D16-BB5E-4390465F5B40}" destId="{D10B47D9-4F2C-4591-80DA-8544A3415857}" srcOrd="0" destOrd="0" presId="urn:microsoft.com/office/officeart/2005/8/layout/venn1"/>
    <dgm:cxn modelId="{89C90D69-E4B0-4B20-BBBA-F12B6026B928}" type="presOf" srcId="{62318DA3-6A66-4F47-A767-289FEFBD4A65}" destId="{F560FD82-6327-4D9D-86BC-B224D0E78E7A}" srcOrd="0" destOrd="0" presId="urn:microsoft.com/office/officeart/2005/8/layout/venn1"/>
    <dgm:cxn modelId="{DC156A4F-2832-453F-A01B-B40BD3DBE351}" srcId="{62318DA3-6A66-4F47-A767-289FEFBD4A65}" destId="{40E88C1D-0935-42C1-9D94-9FC1B30C5317}" srcOrd="0" destOrd="0" parTransId="{74B45546-8EB0-4B77-9D1A-766C8F123DBB}" sibTransId="{3B916B41-2CDD-4A49-8C8E-1E5F0017E118}"/>
    <dgm:cxn modelId="{92D51E90-6D02-4E52-8EFF-94DFDAF7BEFE}" srcId="{62318DA3-6A66-4F47-A767-289FEFBD4A65}" destId="{0AEB5D87-2BE7-492C-A7AD-48184643D3AC}" srcOrd="2" destOrd="0" parTransId="{C6C3D434-33F5-4CC2-8F76-B08786C6C5EA}" sibTransId="{A5F68E50-558D-40EA-9DE8-581E4DA92BB0}"/>
    <dgm:cxn modelId="{E53F14A3-A01B-4424-B483-7E88DD1AD483}" type="presOf" srcId="{0AEB5D87-2BE7-492C-A7AD-48184643D3AC}" destId="{2C3635AF-EDFB-4CE0-B935-78FED12D4AE7}" srcOrd="1" destOrd="0" presId="urn:microsoft.com/office/officeart/2005/8/layout/venn1"/>
    <dgm:cxn modelId="{251566C3-4DDB-4DA9-9330-1B6A49290C9D}" type="presOf" srcId="{0AEB5D87-2BE7-492C-A7AD-48184643D3AC}" destId="{9D1E2F55-C29C-4459-AAD9-6211525F1C36}" srcOrd="0" destOrd="0" presId="urn:microsoft.com/office/officeart/2005/8/layout/venn1"/>
    <dgm:cxn modelId="{9529DAF0-740A-45BC-AB33-2932A185DF6C}" type="presOf" srcId="{40E88C1D-0935-42C1-9D94-9FC1B30C5317}" destId="{993866D1-292B-40A9-9069-1397A51E2A4C}" srcOrd="1" destOrd="0" presId="urn:microsoft.com/office/officeart/2005/8/layout/venn1"/>
    <dgm:cxn modelId="{25D2FAFF-F8CF-4062-B29F-F347D96FB1F3}" srcId="{62318DA3-6A66-4F47-A767-289FEFBD4A65}" destId="{82D1AFD3-1D3A-4D16-BB5E-4390465F5B40}" srcOrd="1" destOrd="0" parTransId="{726EF64D-5338-400D-8009-88D6DAC73724}" sibTransId="{F3F16600-BF36-4586-9B92-8296E4385878}"/>
    <dgm:cxn modelId="{BC8B0459-716D-43EE-A59C-E9D91289C756}" type="presParOf" srcId="{F560FD82-6327-4D9D-86BC-B224D0E78E7A}" destId="{8E90F958-39D1-4645-9030-AB087FECA25C}" srcOrd="0" destOrd="0" presId="urn:microsoft.com/office/officeart/2005/8/layout/venn1"/>
    <dgm:cxn modelId="{484A4089-0827-49D1-94E0-6F27BA99C2AB}" type="presParOf" srcId="{F560FD82-6327-4D9D-86BC-B224D0E78E7A}" destId="{993866D1-292B-40A9-9069-1397A51E2A4C}" srcOrd="1" destOrd="0" presId="urn:microsoft.com/office/officeart/2005/8/layout/venn1"/>
    <dgm:cxn modelId="{5D1A40E8-7F03-4CA6-90F8-1E27DAFBE752}" type="presParOf" srcId="{F560FD82-6327-4D9D-86BC-B224D0E78E7A}" destId="{D10B47D9-4F2C-4591-80DA-8544A3415857}" srcOrd="2" destOrd="0" presId="urn:microsoft.com/office/officeart/2005/8/layout/venn1"/>
    <dgm:cxn modelId="{086059D8-51A2-46F2-A2AD-EC3FE0F4C572}" type="presParOf" srcId="{F560FD82-6327-4D9D-86BC-B224D0E78E7A}" destId="{C36FF58F-242D-47AA-BC8A-8B0136B192DB}" srcOrd="3" destOrd="0" presId="urn:microsoft.com/office/officeart/2005/8/layout/venn1"/>
    <dgm:cxn modelId="{C8532A07-036A-4F1C-BD95-0536F211519D}" type="presParOf" srcId="{F560FD82-6327-4D9D-86BC-B224D0E78E7A}" destId="{9D1E2F55-C29C-4459-AAD9-6211525F1C36}" srcOrd="4" destOrd="0" presId="urn:microsoft.com/office/officeart/2005/8/layout/venn1"/>
    <dgm:cxn modelId="{75074781-DD7B-4F30-AC16-8D5A804CE812}" type="presParOf" srcId="{F560FD82-6327-4D9D-86BC-B224D0E78E7A}" destId="{2C3635AF-EDFB-4CE0-B935-78FED12D4AE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4D551-8FDC-491E-89AD-B4543FE6A58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D969D345-CAC4-4F9D-B145-9006B9BE1D7E}">
      <dgm:prSet phldrT="[Texte]"/>
      <dgm:spPr/>
      <dgm:t>
        <a:bodyPr/>
        <a:lstStyle/>
        <a:p>
          <a:r>
            <a:rPr lang="fr-CA" dirty="0">
              <a:latin typeface="Arial Rounded MT Bold" panose="020F0704030504030204" pitchFamily="34" charset="0"/>
            </a:rPr>
            <a:t>Politique familiale</a:t>
          </a:r>
        </a:p>
      </dgm:t>
    </dgm:pt>
    <dgm:pt modelId="{2743E1E4-0FE7-49D0-82E2-566A66C28515}" type="parTrans" cxnId="{8CD60AA9-2E39-4FE4-B944-9AAE166D238C}">
      <dgm:prSet/>
      <dgm:spPr/>
      <dgm:t>
        <a:bodyPr/>
        <a:lstStyle/>
        <a:p>
          <a:endParaRPr lang="fr-CA"/>
        </a:p>
      </dgm:t>
    </dgm:pt>
    <dgm:pt modelId="{166D9505-B870-4CD2-8696-4AFB97B6D030}" type="sibTrans" cxnId="{8CD60AA9-2E39-4FE4-B944-9AAE166D238C}">
      <dgm:prSet/>
      <dgm:spPr/>
      <dgm:t>
        <a:bodyPr/>
        <a:lstStyle/>
        <a:p>
          <a:endParaRPr lang="fr-CA"/>
        </a:p>
      </dgm:t>
    </dgm:pt>
    <dgm:pt modelId="{AAEF0DC6-C2A4-469C-9048-17053730F9BC}">
      <dgm:prSet custT="1"/>
      <dgm:spPr/>
      <dgm:t>
        <a:bodyPr/>
        <a:lstStyle/>
        <a:p>
          <a:r>
            <a:rPr lang="fr-CA" sz="1600" dirty="0">
              <a:solidFill>
                <a:schemeClr val="tx2"/>
              </a:solidFill>
              <a:latin typeface="Arial Rounded MT Bold" panose="020F0704030504030204" pitchFamily="34" charset="0"/>
            </a:rPr>
            <a:t>Déjà, dans le plan d’action qui découle de cette politique, section </a:t>
          </a:r>
          <a:r>
            <a:rPr lang="fr-CA" sz="1600" b="1" dirty="0">
              <a:solidFill>
                <a:schemeClr val="bg1"/>
              </a:solidFill>
              <a:latin typeface="Arial Rounded MT Bold" panose="020F0704030504030204" pitchFamily="34" charset="0"/>
            </a:rPr>
            <a:t>Loisirs, sports, culture, vie communautaire</a:t>
          </a:r>
          <a:r>
            <a:rPr lang="fr-CA" sz="1600" dirty="0">
              <a:solidFill>
                <a:schemeClr val="tx2"/>
              </a:solidFill>
              <a:latin typeface="Arial Rounded MT Bold" panose="020F0704030504030204" pitchFamily="34" charset="0"/>
            </a:rPr>
            <a:t>, il est question d’un réaménagement de la bibliothèque dans l’objectif d’en améliorer le service.   </a:t>
          </a:r>
        </a:p>
        <a:p>
          <a:r>
            <a:rPr lang="fr-CA" sz="1600" dirty="0">
              <a:solidFill>
                <a:schemeClr val="tx2"/>
              </a:solidFill>
              <a:latin typeface="Arial Rounded MT Bold" panose="020F0704030504030204" pitchFamily="34" charset="0"/>
            </a:rPr>
            <a:t>Comme la population a augmenté de près de 25% durant la même période, la nécessité de réaménager mais </a:t>
          </a:r>
          <a:r>
            <a:rPr lang="fr-CA" sz="1600" b="1" dirty="0">
              <a:solidFill>
                <a:schemeClr val="bg1"/>
              </a:solidFill>
              <a:latin typeface="Arial Rounded MT Bold" panose="020F0704030504030204" pitchFamily="34" charset="0"/>
            </a:rPr>
            <a:t>surtout d’agrandir la bibliothèque</a:t>
          </a:r>
          <a:r>
            <a:rPr lang="fr-CA" sz="1600" dirty="0">
              <a:solidFill>
                <a:schemeClr val="tx2"/>
              </a:solidFill>
              <a:latin typeface="Arial Rounded MT Bold" panose="020F0704030504030204" pitchFamily="34" charset="0"/>
            </a:rPr>
            <a:t> devient de plus en plus criante.</a:t>
          </a:r>
        </a:p>
      </dgm:t>
    </dgm:pt>
    <dgm:pt modelId="{CB69A08C-87CA-4288-B2C2-DAB7A29DB70C}" type="parTrans" cxnId="{1DF4F5B2-4D95-4B8F-8BBC-BBD07E0F4B38}">
      <dgm:prSet/>
      <dgm:spPr/>
      <dgm:t>
        <a:bodyPr/>
        <a:lstStyle/>
        <a:p>
          <a:endParaRPr lang="fr-CA"/>
        </a:p>
      </dgm:t>
    </dgm:pt>
    <dgm:pt modelId="{2C807A1E-F04E-487B-A777-DFC24CE88F50}" type="sibTrans" cxnId="{1DF4F5B2-4D95-4B8F-8BBC-BBD07E0F4B38}">
      <dgm:prSet/>
      <dgm:spPr/>
      <dgm:t>
        <a:bodyPr/>
        <a:lstStyle/>
        <a:p>
          <a:endParaRPr lang="fr-CA"/>
        </a:p>
      </dgm:t>
    </dgm:pt>
    <dgm:pt modelId="{A1FAEBED-9DE5-4C90-9B70-389DD99519DA}">
      <dgm:prSet custT="1"/>
      <dgm:spPr/>
      <dgm:t>
        <a:bodyPr/>
        <a:lstStyle/>
        <a:p>
          <a:r>
            <a:rPr lang="fr-CA" sz="1800" dirty="0">
              <a:solidFill>
                <a:schemeClr val="tx1"/>
              </a:solidFill>
              <a:latin typeface="Arial Rounded MT Bold" panose="020F0704030504030204" pitchFamily="34" charset="0"/>
            </a:rPr>
            <a:t>Il</a:t>
          </a:r>
          <a:r>
            <a:rPr lang="fr-CA" sz="1800" dirty="0">
              <a:latin typeface="Arial Rounded MT Bold" panose="020F0704030504030204" pitchFamily="34" charset="0"/>
            </a:rPr>
            <a:t> </a:t>
          </a:r>
          <a:r>
            <a:rPr lang="fr-CA" sz="1800" dirty="0">
              <a:solidFill>
                <a:schemeClr val="tx1"/>
              </a:solidFill>
              <a:latin typeface="Arial Rounded MT Bold" panose="020F0704030504030204" pitchFamily="34" charset="0"/>
            </a:rPr>
            <a:t>y a déjà plus de 10 ans, dans le souci d’améliorer la qualité de vie de ses citoyens, un comité a été formé pour développer une </a:t>
          </a:r>
          <a:r>
            <a:rPr lang="fr-CA" sz="1800" b="1" i="1" dirty="0">
              <a:solidFill>
                <a:schemeClr val="bg1"/>
              </a:solidFill>
              <a:latin typeface="Arial Rounded MT Bold" panose="020F0704030504030204" pitchFamily="34" charset="0"/>
            </a:rPr>
            <a:t>Politique familiale</a:t>
          </a:r>
          <a:r>
            <a:rPr lang="fr-CA" sz="1800" dirty="0">
              <a:solidFill>
                <a:schemeClr val="tx1"/>
              </a:solidFill>
              <a:latin typeface="Arial Rounded MT Bold" panose="020F0704030504030204" pitchFamily="34" charset="0"/>
            </a:rPr>
            <a:t> dévoilée en 2008.   </a:t>
          </a:r>
        </a:p>
      </dgm:t>
    </dgm:pt>
    <dgm:pt modelId="{92C861E8-0319-49CE-82EA-C1E34BA40BE3}" type="parTrans" cxnId="{0631B33A-8AEA-409F-9E3A-5F352F7BFCEB}">
      <dgm:prSet/>
      <dgm:spPr/>
      <dgm:t>
        <a:bodyPr/>
        <a:lstStyle/>
        <a:p>
          <a:endParaRPr lang="fr-CA"/>
        </a:p>
      </dgm:t>
    </dgm:pt>
    <dgm:pt modelId="{75878857-20D3-4A47-AA7E-B176BCE1762C}" type="sibTrans" cxnId="{0631B33A-8AEA-409F-9E3A-5F352F7BFCEB}">
      <dgm:prSet/>
      <dgm:spPr/>
      <dgm:t>
        <a:bodyPr/>
        <a:lstStyle/>
        <a:p>
          <a:endParaRPr lang="fr-CA"/>
        </a:p>
      </dgm:t>
    </dgm:pt>
    <dgm:pt modelId="{CDC1B083-C4B1-4270-8359-BAC89837A7B2}">
      <dgm:prSet/>
      <dgm:spPr/>
      <dgm:t>
        <a:bodyPr/>
        <a:lstStyle/>
        <a:p>
          <a:r>
            <a:rPr lang="fr-CA" dirty="0">
              <a:solidFill>
                <a:schemeClr val="tx1"/>
              </a:solidFill>
              <a:latin typeface="Arial Rounded MT Bold" panose="020F0704030504030204" pitchFamily="34" charset="0"/>
            </a:rPr>
            <a:t>La politique familiale avait également noté comme objectif </a:t>
          </a:r>
          <a:r>
            <a:rPr lang="fr-CA" dirty="0">
              <a:solidFill>
                <a:schemeClr val="bg1"/>
              </a:solidFill>
              <a:latin typeface="Arial Rounded MT Bold" panose="020F0704030504030204" pitchFamily="34" charset="0"/>
            </a:rPr>
            <a:t>la sensibilisation des familles à la protection de leur environnement</a:t>
          </a:r>
          <a:r>
            <a:rPr lang="fr-CA" dirty="0">
              <a:solidFill>
                <a:schemeClr val="tx1"/>
              </a:solidFill>
              <a:latin typeface="Arial Rounded MT Bold" panose="020F0704030504030204" pitchFamily="34" charset="0"/>
            </a:rPr>
            <a:t>.</a:t>
          </a:r>
        </a:p>
        <a:p>
          <a:r>
            <a:rPr lang="fr-CA" dirty="0">
              <a:solidFill>
                <a:schemeClr val="tx1"/>
              </a:solidFill>
              <a:latin typeface="Arial Rounded MT Bold" panose="020F0704030504030204" pitchFamily="34" charset="0"/>
            </a:rPr>
            <a:t>   Le projet de nouvelle bibliothèque, s’arrimera parfaitement à ce souci de l’environnement et à cet intérêt envers la nature environnante dans lesquels la Municipalité se reconnaît</a:t>
          </a:r>
          <a:r>
            <a:rPr lang="fr-CA" dirty="0">
              <a:solidFill>
                <a:schemeClr val="tx1"/>
              </a:solidFill>
            </a:rPr>
            <a:t>.</a:t>
          </a:r>
        </a:p>
      </dgm:t>
    </dgm:pt>
    <dgm:pt modelId="{F9232F8C-B9AF-4890-B2E6-5E23487B37E7}" type="parTrans" cxnId="{4F132DAF-D146-4AB6-AD91-0AB7C0DECA01}">
      <dgm:prSet/>
      <dgm:spPr/>
      <dgm:t>
        <a:bodyPr/>
        <a:lstStyle/>
        <a:p>
          <a:endParaRPr lang="fr-CA"/>
        </a:p>
      </dgm:t>
    </dgm:pt>
    <dgm:pt modelId="{8C83BBDA-A5D0-4438-9343-25EA1F69139E}" type="sibTrans" cxnId="{4F132DAF-D146-4AB6-AD91-0AB7C0DECA01}">
      <dgm:prSet/>
      <dgm:spPr/>
      <dgm:t>
        <a:bodyPr/>
        <a:lstStyle/>
        <a:p>
          <a:endParaRPr lang="fr-CA"/>
        </a:p>
      </dgm:t>
    </dgm:pt>
    <dgm:pt modelId="{53A5B257-7262-42F0-A37C-CEC978B440FC}" type="pres">
      <dgm:prSet presAssocID="{F764D551-8FDC-491E-89AD-B4543FE6A58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0DFBC6-3A33-46CA-B2ED-E33E60DB4CE8}" type="pres">
      <dgm:prSet presAssocID="{D969D345-CAC4-4F9D-B145-9006B9BE1D7E}" presName="centerShape" presStyleLbl="node0" presStyleIdx="0" presStyleCnt="1"/>
      <dgm:spPr/>
    </dgm:pt>
    <dgm:pt modelId="{2F5E22E5-3D2B-491D-B1D1-16A4C019171B}" type="pres">
      <dgm:prSet presAssocID="{CB69A08C-87CA-4288-B2C2-DAB7A29DB70C}" presName="parTrans" presStyleLbl="bgSibTrans2D1" presStyleIdx="0" presStyleCnt="3" custLinFactNeighborX="1571" custLinFactNeighborY="51302"/>
      <dgm:spPr/>
    </dgm:pt>
    <dgm:pt modelId="{E0CFCAC6-7159-4985-A3AD-4B89383C4CCB}" type="pres">
      <dgm:prSet presAssocID="{AAEF0DC6-C2A4-469C-9048-17053730F9BC}" presName="node" presStyleLbl="node1" presStyleIdx="0" presStyleCnt="3" custScaleX="159223" custScaleY="139320" custRadScaleRad="125119" custRadScaleInc="-19131">
        <dgm:presLayoutVars>
          <dgm:bulletEnabled val="1"/>
        </dgm:presLayoutVars>
      </dgm:prSet>
      <dgm:spPr/>
    </dgm:pt>
    <dgm:pt modelId="{6B2A3534-FE74-4655-A35E-EE8A51F36ABD}" type="pres">
      <dgm:prSet presAssocID="{92C861E8-0319-49CE-82EA-C1E34BA40BE3}" presName="parTrans" presStyleLbl="bgSibTrans2D1" presStyleIdx="1" presStyleCnt="3" custLinFactNeighborX="2317" custLinFactNeighborY="20634"/>
      <dgm:spPr/>
    </dgm:pt>
    <dgm:pt modelId="{5B74396C-4441-44FD-BA12-AD2083632828}" type="pres">
      <dgm:prSet presAssocID="{A1FAEBED-9DE5-4C90-9B70-389DD99519DA}" presName="node" presStyleLbl="node1" presStyleIdx="1" presStyleCnt="3" custScaleX="159223" custScaleY="72805" custRadScaleRad="100391" custRadScaleInc="654">
        <dgm:presLayoutVars>
          <dgm:bulletEnabled val="1"/>
        </dgm:presLayoutVars>
      </dgm:prSet>
      <dgm:spPr/>
    </dgm:pt>
    <dgm:pt modelId="{EDC8FB40-F83B-4ED1-A925-FDA798E6C528}" type="pres">
      <dgm:prSet presAssocID="{F9232F8C-B9AF-4890-B2E6-5E23487B37E7}" presName="parTrans" presStyleLbl="bgSibTrans2D1" presStyleIdx="2" presStyleCnt="3" custLinFactNeighborX="-996" custLinFactNeighborY="64309"/>
      <dgm:spPr/>
    </dgm:pt>
    <dgm:pt modelId="{894CC6E4-432B-4DEF-ADE4-CA1D0A0BCA2F}" type="pres">
      <dgm:prSet presAssocID="{CDC1B083-C4B1-4270-8359-BAC89837A7B2}" presName="node" presStyleLbl="node1" presStyleIdx="2" presStyleCnt="3" custScaleX="159223" custScaleY="139320" custRadScaleRad="127804" custRadScaleInc="22540">
        <dgm:presLayoutVars>
          <dgm:bulletEnabled val="1"/>
        </dgm:presLayoutVars>
      </dgm:prSet>
      <dgm:spPr/>
    </dgm:pt>
  </dgm:ptLst>
  <dgm:cxnLst>
    <dgm:cxn modelId="{A1508E00-F55A-4CC5-814F-5D0F05D6E5FC}" type="presOf" srcId="{F764D551-8FDC-491E-89AD-B4543FE6A58A}" destId="{53A5B257-7262-42F0-A37C-CEC978B440FC}" srcOrd="0" destOrd="0" presId="urn:microsoft.com/office/officeart/2005/8/layout/radial4"/>
    <dgm:cxn modelId="{B1639612-08CA-45BE-B185-03C862732BA3}" type="presOf" srcId="{D969D345-CAC4-4F9D-B145-9006B9BE1D7E}" destId="{650DFBC6-3A33-46CA-B2ED-E33E60DB4CE8}" srcOrd="0" destOrd="0" presId="urn:microsoft.com/office/officeart/2005/8/layout/radial4"/>
    <dgm:cxn modelId="{0631B33A-8AEA-409F-9E3A-5F352F7BFCEB}" srcId="{D969D345-CAC4-4F9D-B145-9006B9BE1D7E}" destId="{A1FAEBED-9DE5-4C90-9B70-389DD99519DA}" srcOrd="1" destOrd="0" parTransId="{92C861E8-0319-49CE-82EA-C1E34BA40BE3}" sibTransId="{75878857-20D3-4A47-AA7E-B176BCE1762C}"/>
    <dgm:cxn modelId="{47592587-93ED-4A78-B7E6-43179E643AF0}" type="presOf" srcId="{A1FAEBED-9DE5-4C90-9B70-389DD99519DA}" destId="{5B74396C-4441-44FD-BA12-AD2083632828}" srcOrd="0" destOrd="0" presId="urn:microsoft.com/office/officeart/2005/8/layout/radial4"/>
    <dgm:cxn modelId="{6A274D98-B316-47CD-B0BD-28A429D1BA9E}" type="presOf" srcId="{CDC1B083-C4B1-4270-8359-BAC89837A7B2}" destId="{894CC6E4-432B-4DEF-ADE4-CA1D0A0BCA2F}" srcOrd="0" destOrd="0" presId="urn:microsoft.com/office/officeart/2005/8/layout/radial4"/>
    <dgm:cxn modelId="{A7BA1A9C-313D-4656-9E44-600DECBEC6A9}" type="presOf" srcId="{F9232F8C-B9AF-4890-B2E6-5E23487B37E7}" destId="{EDC8FB40-F83B-4ED1-A925-FDA798E6C528}" srcOrd="0" destOrd="0" presId="urn:microsoft.com/office/officeart/2005/8/layout/radial4"/>
    <dgm:cxn modelId="{A78B629E-EE16-4ECB-A8C4-D13A6B030D84}" type="presOf" srcId="{CB69A08C-87CA-4288-B2C2-DAB7A29DB70C}" destId="{2F5E22E5-3D2B-491D-B1D1-16A4C019171B}" srcOrd="0" destOrd="0" presId="urn:microsoft.com/office/officeart/2005/8/layout/radial4"/>
    <dgm:cxn modelId="{8CD60AA9-2E39-4FE4-B944-9AAE166D238C}" srcId="{F764D551-8FDC-491E-89AD-B4543FE6A58A}" destId="{D969D345-CAC4-4F9D-B145-9006B9BE1D7E}" srcOrd="0" destOrd="0" parTransId="{2743E1E4-0FE7-49D0-82E2-566A66C28515}" sibTransId="{166D9505-B870-4CD2-8696-4AFB97B6D030}"/>
    <dgm:cxn modelId="{E35C82AD-1671-4A02-BAD7-F9BF63FF7641}" type="presOf" srcId="{AAEF0DC6-C2A4-469C-9048-17053730F9BC}" destId="{E0CFCAC6-7159-4985-A3AD-4B89383C4CCB}" srcOrd="0" destOrd="0" presId="urn:microsoft.com/office/officeart/2005/8/layout/radial4"/>
    <dgm:cxn modelId="{4F132DAF-D146-4AB6-AD91-0AB7C0DECA01}" srcId="{D969D345-CAC4-4F9D-B145-9006B9BE1D7E}" destId="{CDC1B083-C4B1-4270-8359-BAC89837A7B2}" srcOrd="2" destOrd="0" parTransId="{F9232F8C-B9AF-4890-B2E6-5E23487B37E7}" sibTransId="{8C83BBDA-A5D0-4438-9343-25EA1F69139E}"/>
    <dgm:cxn modelId="{1DF4F5B2-4D95-4B8F-8BBC-BBD07E0F4B38}" srcId="{D969D345-CAC4-4F9D-B145-9006B9BE1D7E}" destId="{AAEF0DC6-C2A4-469C-9048-17053730F9BC}" srcOrd="0" destOrd="0" parTransId="{CB69A08C-87CA-4288-B2C2-DAB7A29DB70C}" sibTransId="{2C807A1E-F04E-487B-A777-DFC24CE88F50}"/>
    <dgm:cxn modelId="{9717B6EF-F9EA-4AD2-87D0-49CF8C0B898C}" type="presOf" srcId="{92C861E8-0319-49CE-82EA-C1E34BA40BE3}" destId="{6B2A3534-FE74-4655-A35E-EE8A51F36ABD}" srcOrd="0" destOrd="0" presId="urn:microsoft.com/office/officeart/2005/8/layout/radial4"/>
    <dgm:cxn modelId="{CD7B788A-4964-4A2F-9173-3A92D47CD2E8}" type="presParOf" srcId="{53A5B257-7262-42F0-A37C-CEC978B440FC}" destId="{650DFBC6-3A33-46CA-B2ED-E33E60DB4CE8}" srcOrd="0" destOrd="0" presId="urn:microsoft.com/office/officeart/2005/8/layout/radial4"/>
    <dgm:cxn modelId="{0C07B7DF-0B30-4D59-B70A-D4ECEE111BB2}" type="presParOf" srcId="{53A5B257-7262-42F0-A37C-CEC978B440FC}" destId="{2F5E22E5-3D2B-491D-B1D1-16A4C019171B}" srcOrd="1" destOrd="0" presId="urn:microsoft.com/office/officeart/2005/8/layout/radial4"/>
    <dgm:cxn modelId="{FD3354C8-9FD4-4F0D-BD2B-C1CDEC4E099F}" type="presParOf" srcId="{53A5B257-7262-42F0-A37C-CEC978B440FC}" destId="{E0CFCAC6-7159-4985-A3AD-4B89383C4CCB}" srcOrd="2" destOrd="0" presId="urn:microsoft.com/office/officeart/2005/8/layout/radial4"/>
    <dgm:cxn modelId="{7AD2818E-FB39-4035-968A-C44A406366BB}" type="presParOf" srcId="{53A5B257-7262-42F0-A37C-CEC978B440FC}" destId="{6B2A3534-FE74-4655-A35E-EE8A51F36ABD}" srcOrd="3" destOrd="0" presId="urn:microsoft.com/office/officeart/2005/8/layout/radial4"/>
    <dgm:cxn modelId="{FF8A84B5-A23A-43DA-BE55-87C401420994}" type="presParOf" srcId="{53A5B257-7262-42F0-A37C-CEC978B440FC}" destId="{5B74396C-4441-44FD-BA12-AD2083632828}" srcOrd="4" destOrd="0" presId="urn:microsoft.com/office/officeart/2005/8/layout/radial4"/>
    <dgm:cxn modelId="{7FB36DAC-533E-4314-985B-55DCA241A75F}" type="presParOf" srcId="{53A5B257-7262-42F0-A37C-CEC978B440FC}" destId="{EDC8FB40-F83B-4ED1-A925-FDA798E6C528}" srcOrd="5" destOrd="0" presId="urn:microsoft.com/office/officeart/2005/8/layout/radial4"/>
    <dgm:cxn modelId="{085D157C-D61F-4AD5-B5F4-83F7ED1F44DA}" type="presParOf" srcId="{53A5B257-7262-42F0-A37C-CEC978B440FC}" destId="{894CC6E4-432B-4DEF-ADE4-CA1D0A0BCA2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34B9B8-F700-4781-8248-5C1958363E0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140CE7D7-F173-48D2-8F9B-C271B5377E00}">
      <dgm:prSet phldrT="[Texte]" custT="1"/>
      <dgm:spPr/>
      <dgm:t>
        <a:bodyPr/>
        <a:lstStyle/>
        <a:p>
          <a:r>
            <a:rPr lang="fr-CA" sz="1400" dirty="0">
              <a:latin typeface="Arial Rounded MT Bold" panose="020F0704030504030204" pitchFamily="34" charset="0"/>
            </a:rPr>
            <a:t>Les arts et la culture influencent positivement les aspects social, économique et environnemental du territoire et de la collectivité.</a:t>
          </a:r>
        </a:p>
      </dgm:t>
    </dgm:pt>
    <dgm:pt modelId="{D71C111C-27A0-4FE3-962B-F8DE61D8E8E3}" type="parTrans" cxnId="{2431D92E-BF14-40D5-9C7E-C16D74D30BF2}">
      <dgm:prSet/>
      <dgm:spPr/>
      <dgm:t>
        <a:bodyPr/>
        <a:lstStyle/>
        <a:p>
          <a:endParaRPr lang="fr-CA"/>
        </a:p>
      </dgm:t>
    </dgm:pt>
    <dgm:pt modelId="{DB1FA7EA-0DD4-42C9-AFE7-BC384A2A7B93}" type="sibTrans" cxnId="{2431D92E-BF14-40D5-9C7E-C16D74D30BF2}">
      <dgm:prSet/>
      <dgm:spPr/>
      <dgm:t>
        <a:bodyPr/>
        <a:lstStyle/>
        <a:p>
          <a:endParaRPr lang="fr-CA"/>
        </a:p>
      </dgm:t>
    </dgm:pt>
    <dgm:pt modelId="{11C63211-1862-489D-93C5-1B8149C9FDC1}">
      <dgm:prSet phldrT="[Texte]"/>
      <dgm:spPr/>
      <dgm:t>
        <a:bodyPr/>
        <a:lstStyle/>
        <a:p>
          <a:r>
            <a:rPr lang="fr-CA" dirty="0">
              <a:latin typeface="Arial Rounded MT Bold" panose="020F0704030504030204" pitchFamily="34" charset="0"/>
            </a:rPr>
            <a:t>La croissance démographique incite à nous pencher sur les besoins grandissants des citoyens en matière de culture.</a:t>
          </a:r>
        </a:p>
      </dgm:t>
    </dgm:pt>
    <dgm:pt modelId="{DD93FA0D-BE9F-415B-8EBE-C03B4C569D0C}" type="parTrans" cxnId="{53BF6911-185B-473D-A442-CF4318A41C09}">
      <dgm:prSet/>
      <dgm:spPr/>
      <dgm:t>
        <a:bodyPr/>
        <a:lstStyle/>
        <a:p>
          <a:endParaRPr lang="fr-CA"/>
        </a:p>
      </dgm:t>
    </dgm:pt>
    <dgm:pt modelId="{F0B979A7-B95D-4726-9EE9-794B7ACF791E}" type="sibTrans" cxnId="{53BF6911-185B-473D-A442-CF4318A41C09}">
      <dgm:prSet/>
      <dgm:spPr/>
      <dgm:t>
        <a:bodyPr/>
        <a:lstStyle/>
        <a:p>
          <a:endParaRPr lang="fr-CA"/>
        </a:p>
      </dgm:t>
    </dgm:pt>
    <dgm:pt modelId="{440AA2B4-689D-48F1-9EB0-A8B11BB0D53A}">
      <dgm:prSet phldrT="[Texte]"/>
      <dgm:spPr/>
      <dgm:t>
        <a:bodyPr/>
        <a:lstStyle/>
        <a:p>
          <a:r>
            <a:rPr lang="fr-CA" dirty="0">
              <a:latin typeface="Arial Rounded MT Bold" panose="020F0704030504030204" pitchFamily="34" charset="0"/>
            </a:rPr>
            <a:t>La culture est un élément rassembleur qui joue un rôle de premier rang dans le maintien du sentiment d’appartenance</a:t>
          </a:r>
        </a:p>
      </dgm:t>
    </dgm:pt>
    <dgm:pt modelId="{96BC8689-1AFD-48D3-92FD-AC5742614920}" type="parTrans" cxnId="{E8AB1D6B-7A24-4604-B147-9B7BCBC3CA7B}">
      <dgm:prSet/>
      <dgm:spPr/>
      <dgm:t>
        <a:bodyPr/>
        <a:lstStyle/>
        <a:p>
          <a:endParaRPr lang="fr-CA"/>
        </a:p>
      </dgm:t>
    </dgm:pt>
    <dgm:pt modelId="{56DC925F-8D10-43A3-B085-C49AFC3FF1CE}" type="sibTrans" cxnId="{E8AB1D6B-7A24-4604-B147-9B7BCBC3CA7B}">
      <dgm:prSet/>
      <dgm:spPr/>
      <dgm:t>
        <a:bodyPr/>
        <a:lstStyle/>
        <a:p>
          <a:endParaRPr lang="fr-CA"/>
        </a:p>
      </dgm:t>
    </dgm:pt>
    <dgm:pt modelId="{EB365DA7-1602-4255-B2D0-19B477E6C9DB}">
      <dgm:prSet phldrT="[Texte]" custT="1"/>
      <dgm:spPr/>
      <dgm:t>
        <a:bodyPr/>
        <a:lstStyle/>
        <a:p>
          <a:r>
            <a:rPr lang="fr-CA" sz="1800" dirty="0">
              <a:latin typeface="Arial Rounded MT Bold" panose="020F0704030504030204" pitchFamily="34" charset="0"/>
            </a:rPr>
            <a:t>Mise en valeur de la bibliothèque comme pôle d’information culturelle à la population.</a:t>
          </a:r>
        </a:p>
      </dgm:t>
    </dgm:pt>
    <dgm:pt modelId="{0423E642-4809-4AB5-81C6-99147EB50E5E}" type="parTrans" cxnId="{9A815DD8-DEE1-428E-9228-EDDECF21D581}">
      <dgm:prSet/>
      <dgm:spPr/>
      <dgm:t>
        <a:bodyPr/>
        <a:lstStyle/>
        <a:p>
          <a:endParaRPr lang="fr-CA"/>
        </a:p>
      </dgm:t>
    </dgm:pt>
    <dgm:pt modelId="{CD7BD0AB-6BEC-45B6-B35B-C85E08F8F045}" type="sibTrans" cxnId="{9A815DD8-DEE1-428E-9228-EDDECF21D581}">
      <dgm:prSet/>
      <dgm:spPr/>
      <dgm:t>
        <a:bodyPr/>
        <a:lstStyle/>
        <a:p>
          <a:endParaRPr lang="fr-CA"/>
        </a:p>
      </dgm:t>
    </dgm:pt>
    <dgm:pt modelId="{AC022C2D-9CA8-4A30-AA35-0F5D00B44B9D}" type="pres">
      <dgm:prSet presAssocID="{7C34B9B8-F700-4781-8248-5C1958363E04}" presName="Name0" presStyleCnt="0">
        <dgm:presLayoutVars>
          <dgm:dir/>
          <dgm:resizeHandles val="exact"/>
        </dgm:presLayoutVars>
      </dgm:prSet>
      <dgm:spPr/>
    </dgm:pt>
    <dgm:pt modelId="{4B248312-7A0D-4569-8AF2-F99840F1A786}" type="pres">
      <dgm:prSet presAssocID="{140CE7D7-F173-48D2-8F9B-C271B5377E00}" presName="Name5" presStyleLbl="vennNode1" presStyleIdx="0" presStyleCnt="4">
        <dgm:presLayoutVars>
          <dgm:bulletEnabled val="1"/>
        </dgm:presLayoutVars>
      </dgm:prSet>
      <dgm:spPr/>
    </dgm:pt>
    <dgm:pt modelId="{C9435AD5-F6C8-4CD0-97BC-047D624096B3}" type="pres">
      <dgm:prSet presAssocID="{DB1FA7EA-0DD4-42C9-AFE7-BC384A2A7B93}" presName="space" presStyleCnt="0"/>
      <dgm:spPr/>
    </dgm:pt>
    <dgm:pt modelId="{E94AEA5C-8B8C-4B8D-B061-6D93A82AEEC7}" type="pres">
      <dgm:prSet presAssocID="{11C63211-1862-489D-93C5-1B8149C9FDC1}" presName="Name5" presStyleLbl="vennNode1" presStyleIdx="1" presStyleCnt="4">
        <dgm:presLayoutVars>
          <dgm:bulletEnabled val="1"/>
        </dgm:presLayoutVars>
      </dgm:prSet>
      <dgm:spPr/>
    </dgm:pt>
    <dgm:pt modelId="{04195FB6-CF19-4567-B07F-54AF42C37800}" type="pres">
      <dgm:prSet presAssocID="{F0B979A7-B95D-4726-9EE9-794B7ACF791E}" presName="space" presStyleCnt="0"/>
      <dgm:spPr/>
    </dgm:pt>
    <dgm:pt modelId="{FC74F0FD-FDE7-4BAC-850F-D611EDEB41F3}" type="pres">
      <dgm:prSet presAssocID="{440AA2B4-689D-48F1-9EB0-A8B11BB0D53A}" presName="Name5" presStyleLbl="vennNode1" presStyleIdx="2" presStyleCnt="4">
        <dgm:presLayoutVars>
          <dgm:bulletEnabled val="1"/>
        </dgm:presLayoutVars>
      </dgm:prSet>
      <dgm:spPr/>
    </dgm:pt>
    <dgm:pt modelId="{A96F7DD9-8FF3-45F0-9F62-FD90ADB1457B}" type="pres">
      <dgm:prSet presAssocID="{56DC925F-8D10-43A3-B085-C49AFC3FF1CE}" presName="space" presStyleCnt="0"/>
      <dgm:spPr/>
    </dgm:pt>
    <dgm:pt modelId="{4AD3326D-9B03-4905-BC9E-9142AF89F2BF}" type="pres">
      <dgm:prSet presAssocID="{EB365DA7-1602-4255-B2D0-19B477E6C9DB}" presName="Name5" presStyleLbl="vennNode1" presStyleIdx="3" presStyleCnt="4" custLinFactNeighborX="91906" custLinFactNeighborY="236">
        <dgm:presLayoutVars>
          <dgm:bulletEnabled val="1"/>
        </dgm:presLayoutVars>
      </dgm:prSet>
      <dgm:spPr/>
    </dgm:pt>
  </dgm:ptLst>
  <dgm:cxnLst>
    <dgm:cxn modelId="{1E475B10-4591-478D-A96D-068B79AB27FC}" type="presOf" srcId="{7C34B9B8-F700-4781-8248-5C1958363E04}" destId="{AC022C2D-9CA8-4A30-AA35-0F5D00B44B9D}" srcOrd="0" destOrd="0" presId="urn:microsoft.com/office/officeart/2005/8/layout/venn3"/>
    <dgm:cxn modelId="{53BF6911-185B-473D-A442-CF4318A41C09}" srcId="{7C34B9B8-F700-4781-8248-5C1958363E04}" destId="{11C63211-1862-489D-93C5-1B8149C9FDC1}" srcOrd="1" destOrd="0" parTransId="{DD93FA0D-BE9F-415B-8EBE-C03B4C569D0C}" sibTransId="{F0B979A7-B95D-4726-9EE9-794B7ACF791E}"/>
    <dgm:cxn modelId="{2431D92E-BF14-40D5-9C7E-C16D74D30BF2}" srcId="{7C34B9B8-F700-4781-8248-5C1958363E04}" destId="{140CE7D7-F173-48D2-8F9B-C271B5377E00}" srcOrd="0" destOrd="0" parTransId="{D71C111C-27A0-4FE3-962B-F8DE61D8E8E3}" sibTransId="{DB1FA7EA-0DD4-42C9-AFE7-BC384A2A7B93}"/>
    <dgm:cxn modelId="{E8AB1D6B-7A24-4604-B147-9B7BCBC3CA7B}" srcId="{7C34B9B8-F700-4781-8248-5C1958363E04}" destId="{440AA2B4-689D-48F1-9EB0-A8B11BB0D53A}" srcOrd="2" destOrd="0" parTransId="{96BC8689-1AFD-48D3-92FD-AC5742614920}" sibTransId="{56DC925F-8D10-43A3-B085-C49AFC3FF1CE}"/>
    <dgm:cxn modelId="{FD1B7855-8A56-479D-904D-14F610C8D023}" type="presOf" srcId="{11C63211-1862-489D-93C5-1B8149C9FDC1}" destId="{E94AEA5C-8B8C-4B8D-B061-6D93A82AEEC7}" srcOrd="0" destOrd="0" presId="urn:microsoft.com/office/officeart/2005/8/layout/venn3"/>
    <dgm:cxn modelId="{08CEAF80-5B6F-44F3-A6E7-6B8F2CACBE45}" type="presOf" srcId="{140CE7D7-F173-48D2-8F9B-C271B5377E00}" destId="{4B248312-7A0D-4569-8AF2-F99840F1A786}" srcOrd="0" destOrd="0" presId="urn:microsoft.com/office/officeart/2005/8/layout/venn3"/>
    <dgm:cxn modelId="{03E2548E-623D-48B6-B104-308C254D1C42}" type="presOf" srcId="{440AA2B4-689D-48F1-9EB0-A8B11BB0D53A}" destId="{FC74F0FD-FDE7-4BAC-850F-D611EDEB41F3}" srcOrd="0" destOrd="0" presId="urn:microsoft.com/office/officeart/2005/8/layout/venn3"/>
    <dgm:cxn modelId="{4E128B9E-5A03-41E4-BECB-8F74DC10A499}" type="presOf" srcId="{EB365DA7-1602-4255-B2D0-19B477E6C9DB}" destId="{4AD3326D-9B03-4905-BC9E-9142AF89F2BF}" srcOrd="0" destOrd="0" presId="urn:microsoft.com/office/officeart/2005/8/layout/venn3"/>
    <dgm:cxn modelId="{9A815DD8-DEE1-428E-9228-EDDECF21D581}" srcId="{7C34B9B8-F700-4781-8248-5C1958363E04}" destId="{EB365DA7-1602-4255-B2D0-19B477E6C9DB}" srcOrd="3" destOrd="0" parTransId="{0423E642-4809-4AB5-81C6-99147EB50E5E}" sibTransId="{CD7BD0AB-6BEC-45B6-B35B-C85E08F8F045}"/>
    <dgm:cxn modelId="{B53A0F22-556D-4C16-A1C2-3B13E2F5AA21}" type="presParOf" srcId="{AC022C2D-9CA8-4A30-AA35-0F5D00B44B9D}" destId="{4B248312-7A0D-4569-8AF2-F99840F1A786}" srcOrd="0" destOrd="0" presId="urn:microsoft.com/office/officeart/2005/8/layout/venn3"/>
    <dgm:cxn modelId="{68FD41CA-4C82-4C09-835E-EE0C988A142F}" type="presParOf" srcId="{AC022C2D-9CA8-4A30-AA35-0F5D00B44B9D}" destId="{C9435AD5-F6C8-4CD0-97BC-047D624096B3}" srcOrd="1" destOrd="0" presId="urn:microsoft.com/office/officeart/2005/8/layout/venn3"/>
    <dgm:cxn modelId="{9C70FDC2-E497-419B-924F-B08D7D6F4F30}" type="presParOf" srcId="{AC022C2D-9CA8-4A30-AA35-0F5D00B44B9D}" destId="{E94AEA5C-8B8C-4B8D-B061-6D93A82AEEC7}" srcOrd="2" destOrd="0" presId="urn:microsoft.com/office/officeart/2005/8/layout/venn3"/>
    <dgm:cxn modelId="{7E72694C-03D7-4D71-98FE-09F4ABBD3CAA}" type="presParOf" srcId="{AC022C2D-9CA8-4A30-AA35-0F5D00B44B9D}" destId="{04195FB6-CF19-4567-B07F-54AF42C37800}" srcOrd="3" destOrd="0" presId="urn:microsoft.com/office/officeart/2005/8/layout/venn3"/>
    <dgm:cxn modelId="{5EB519BF-8F48-420C-9518-45E1D5211A01}" type="presParOf" srcId="{AC022C2D-9CA8-4A30-AA35-0F5D00B44B9D}" destId="{FC74F0FD-FDE7-4BAC-850F-D611EDEB41F3}" srcOrd="4" destOrd="0" presId="urn:microsoft.com/office/officeart/2005/8/layout/venn3"/>
    <dgm:cxn modelId="{7984E726-1C56-4572-A281-CB016E038C22}" type="presParOf" srcId="{AC022C2D-9CA8-4A30-AA35-0F5D00B44B9D}" destId="{A96F7DD9-8FF3-45F0-9F62-FD90ADB1457B}" srcOrd="5" destOrd="0" presId="urn:microsoft.com/office/officeart/2005/8/layout/venn3"/>
    <dgm:cxn modelId="{0C8B7163-2321-4222-A206-ECE649B324B5}" type="presParOf" srcId="{AC022C2D-9CA8-4A30-AA35-0F5D00B44B9D}" destId="{4AD3326D-9B03-4905-BC9E-9142AF89F2B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10FA39-6B4E-4B4D-9199-A702FC106E4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8998510-F744-4377-B525-50C4537BAA6E}">
      <dgm:prSet phldrT="[Texte]" custT="1"/>
      <dgm:spPr/>
      <dgm:t>
        <a:bodyPr/>
        <a:lstStyle/>
        <a:p>
          <a:r>
            <a:rPr lang="fr-CA" sz="5400" dirty="0"/>
            <a:t>MADA</a:t>
          </a:r>
        </a:p>
      </dgm:t>
    </dgm:pt>
    <dgm:pt modelId="{C7137D03-9037-4554-B911-78F8B677DD9A}" type="parTrans" cxnId="{E1000C64-30AF-4D0A-A0F2-0C63BE5B104B}">
      <dgm:prSet/>
      <dgm:spPr/>
      <dgm:t>
        <a:bodyPr/>
        <a:lstStyle/>
        <a:p>
          <a:endParaRPr lang="fr-CA"/>
        </a:p>
      </dgm:t>
    </dgm:pt>
    <dgm:pt modelId="{C5BC7907-4C93-4C70-9DF9-43AA17B42520}" type="sibTrans" cxnId="{E1000C64-30AF-4D0A-A0F2-0C63BE5B104B}">
      <dgm:prSet/>
      <dgm:spPr/>
      <dgm:t>
        <a:bodyPr/>
        <a:lstStyle/>
        <a:p>
          <a:endParaRPr lang="fr-CA"/>
        </a:p>
      </dgm:t>
    </dgm:pt>
    <dgm:pt modelId="{2163C037-6702-4129-8B14-EAD78EB20512}">
      <dgm:prSet phldrT="[Texte]" custT="1"/>
      <dgm:spPr/>
      <dgm:t>
        <a:bodyPr/>
        <a:lstStyle/>
        <a:p>
          <a:r>
            <a:rPr lang="fr-CA" sz="1400" dirty="0">
              <a:solidFill>
                <a:schemeClr val="tx1"/>
              </a:solidFill>
              <a:latin typeface="Arial Rounded MT Bold" panose="020F0704030504030204" pitchFamily="34" charset="0"/>
            </a:rPr>
            <a:t>Augmenter et soutenir la </a:t>
          </a:r>
          <a:r>
            <a:rPr lang="fr-CA" sz="1400" dirty="0">
              <a:solidFill>
                <a:schemeClr val="accent5"/>
              </a:solidFill>
              <a:latin typeface="Arial Rounded MT Bold" panose="020F0704030504030204" pitchFamily="34" charset="0"/>
            </a:rPr>
            <a:t>création d'activités culturelles</a:t>
          </a:r>
          <a:r>
            <a:rPr lang="fr-CA" sz="1400" dirty="0">
              <a:solidFill>
                <a:schemeClr val="tx1"/>
              </a:solidFill>
              <a:latin typeface="Arial Rounded MT Bold" panose="020F0704030504030204" pitchFamily="34" charset="0"/>
            </a:rPr>
            <a:t>, sportives et sociales pour les aînés.</a:t>
          </a:r>
        </a:p>
      </dgm:t>
    </dgm:pt>
    <dgm:pt modelId="{2F6B2174-A4C4-46BA-9978-534C9DE4ABE5}" type="parTrans" cxnId="{CCE40D09-FBA7-4B3B-AC93-BF9A1C710F85}">
      <dgm:prSet/>
      <dgm:spPr/>
      <dgm:t>
        <a:bodyPr/>
        <a:lstStyle/>
        <a:p>
          <a:endParaRPr lang="fr-CA"/>
        </a:p>
      </dgm:t>
    </dgm:pt>
    <dgm:pt modelId="{78706609-BC59-49B0-A484-C2067450F5C9}" type="sibTrans" cxnId="{CCE40D09-FBA7-4B3B-AC93-BF9A1C710F85}">
      <dgm:prSet/>
      <dgm:spPr/>
      <dgm:t>
        <a:bodyPr/>
        <a:lstStyle/>
        <a:p>
          <a:endParaRPr lang="fr-CA"/>
        </a:p>
      </dgm:t>
    </dgm:pt>
    <dgm:pt modelId="{EFB571A2-3F51-4160-A3AF-8140D3A09C77}">
      <dgm:prSet phldrT="[Texte]" custT="1"/>
      <dgm:spPr/>
      <dgm:t>
        <a:bodyPr/>
        <a:lstStyle/>
        <a:p>
          <a:r>
            <a:rPr lang="fr-CA" sz="1400" dirty="0">
              <a:solidFill>
                <a:schemeClr val="tx1"/>
              </a:solidFill>
              <a:latin typeface="Arial Rounded MT Bold" panose="020F0704030504030204" pitchFamily="34" charset="0"/>
            </a:rPr>
            <a:t>Bonifier l'offre de service en activités culturelles et intellectuelles</a:t>
          </a:r>
        </a:p>
      </dgm:t>
    </dgm:pt>
    <dgm:pt modelId="{48722916-42CC-49B4-888C-C2C4653D604A}" type="parTrans" cxnId="{3FD6953D-B3C8-4839-A3C6-994285705537}">
      <dgm:prSet/>
      <dgm:spPr/>
      <dgm:t>
        <a:bodyPr/>
        <a:lstStyle/>
        <a:p>
          <a:endParaRPr lang="fr-CA"/>
        </a:p>
      </dgm:t>
    </dgm:pt>
    <dgm:pt modelId="{89D78715-0671-41AB-B12A-699F9AD3D430}" type="sibTrans" cxnId="{3FD6953D-B3C8-4839-A3C6-994285705537}">
      <dgm:prSet/>
      <dgm:spPr/>
      <dgm:t>
        <a:bodyPr/>
        <a:lstStyle/>
        <a:p>
          <a:endParaRPr lang="fr-CA"/>
        </a:p>
      </dgm:t>
    </dgm:pt>
    <dgm:pt modelId="{2CD09631-3FBB-4F0F-812A-BE43F679F962}">
      <dgm:prSet phldrT="[Texte]" custT="1"/>
      <dgm:spPr/>
      <dgm:t>
        <a:bodyPr/>
        <a:lstStyle/>
        <a:p>
          <a:r>
            <a:rPr lang="fr-CA" sz="1400" dirty="0">
              <a:solidFill>
                <a:schemeClr val="tx1"/>
              </a:solidFill>
              <a:latin typeface="Arial Rounded MT Bold" panose="020F0704030504030204" pitchFamily="34" charset="0"/>
            </a:rPr>
            <a:t>Réorganiser le club de lecture afin qu'un volet et les horaires correspondent aux intérêts des aînés.</a:t>
          </a:r>
        </a:p>
      </dgm:t>
    </dgm:pt>
    <dgm:pt modelId="{CD6ED256-001B-4526-A18C-1D7D8F14B786}" type="parTrans" cxnId="{653016D1-DD49-4E32-993B-2B0DAD665761}">
      <dgm:prSet/>
      <dgm:spPr/>
      <dgm:t>
        <a:bodyPr/>
        <a:lstStyle/>
        <a:p>
          <a:endParaRPr lang="fr-CA"/>
        </a:p>
      </dgm:t>
    </dgm:pt>
    <dgm:pt modelId="{79AB9470-500A-45E6-9436-1D9B654839F5}" type="sibTrans" cxnId="{653016D1-DD49-4E32-993B-2B0DAD665761}">
      <dgm:prSet/>
      <dgm:spPr/>
      <dgm:t>
        <a:bodyPr/>
        <a:lstStyle/>
        <a:p>
          <a:endParaRPr lang="fr-CA"/>
        </a:p>
      </dgm:t>
    </dgm:pt>
    <dgm:pt modelId="{68F3BAA0-626E-4DB2-8E74-E3439A0B58D4}">
      <dgm:prSet phldrT="[Texte]" custT="1"/>
      <dgm:spPr/>
      <dgm:t>
        <a:bodyPr/>
        <a:lstStyle/>
        <a:p>
          <a:r>
            <a:rPr lang="fr-CA" sz="1200" dirty="0">
              <a:solidFill>
                <a:schemeClr val="tx1"/>
              </a:solidFill>
              <a:latin typeface="Arial Rounded MT Bold" panose="020F0704030504030204" pitchFamily="34" charset="0"/>
            </a:rPr>
            <a:t>Développer, en collaboration avec les organismes du milieu,  une série de conférences portant sur divers sujets intéressants les aînés.</a:t>
          </a:r>
        </a:p>
      </dgm:t>
    </dgm:pt>
    <dgm:pt modelId="{A9701946-645B-47B7-BF00-5A29D6E47C2B}" type="parTrans" cxnId="{8A6544C6-F728-4AC2-A14A-FC05E2A397A5}">
      <dgm:prSet/>
      <dgm:spPr/>
      <dgm:t>
        <a:bodyPr/>
        <a:lstStyle/>
        <a:p>
          <a:endParaRPr lang="fr-CA"/>
        </a:p>
      </dgm:t>
    </dgm:pt>
    <dgm:pt modelId="{18622D53-275E-4CA1-9F7F-D2BB3D653D2F}" type="sibTrans" cxnId="{8A6544C6-F728-4AC2-A14A-FC05E2A397A5}">
      <dgm:prSet/>
      <dgm:spPr/>
      <dgm:t>
        <a:bodyPr/>
        <a:lstStyle/>
        <a:p>
          <a:endParaRPr lang="fr-CA"/>
        </a:p>
      </dgm:t>
    </dgm:pt>
    <dgm:pt modelId="{CE03EE51-B31C-4CE7-BC93-422C440D3026}">
      <dgm:prSet phldrT="[Texte]" custT="1"/>
      <dgm:spPr/>
      <dgm:t>
        <a:bodyPr/>
        <a:lstStyle/>
        <a:p>
          <a:r>
            <a:rPr lang="fr-CA" sz="1400" dirty="0">
              <a:solidFill>
                <a:schemeClr val="tx1"/>
              </a:solidFill>
              <a:latin typeface="Arial Rounded MT Bold" panose="020F0704030504030204" pitchFamily="34" charset="0"/>
            </a:rPr>
            <a:t>Organiser des activités pour montrer aux jeunes à faire un arbre généalogique</a:t>
          </a:r>
          <a:r>
            <a:rPr lang="fr-CA" sz="1100" dirty="0">
              <a:solidFill>
                <a:schemeClr val="tx1"/>
              </a:solidFill>
              <a:latin typeface="Arial Rounded MT Bold" panose="020F0704030504030204" pitchFamily="34" charset="0"/>
            </a:rPr>
            <a:t>.</a:t>
          </a:r>
        </a:p>
      </dgm:t>
    </dgm:pt>
    <dgm:pt modelId="{C915C5AF-8034-4167-857A-77BD05558CEF}" type="parTrans" cxnId="{41983CD2-6933-45B0-8BAA-3475ED16DD73}">
      <dgm:prSet/>
      <dgm:spPr/>
      <dgm:t>
        <a:bodyPr/>
        <a:lstStyle/>
        <a:p>
          <a:endParaRPr lang="fr-CA"/>
        </a:p>
      </dgm:t>
    </dgm:pt>
    <dgm:pt modelId="{957CEB0D-F348-46F8-A92E-D343D30A66FB}" type="sibTrans" cxnId="{41983CD2-6933-45B0-8BAA-3475ED16DD73}">
      <dgm:prSet/>
      <dgm:spPr/>
      <dgm:t>
        <a:bodyPr/>
        <a:lstStyle/>
        <a:p>
          <a:endParaRPr lang="fr-CA"/>
        </a:p>
      </dgm:t>
    </dgm:pt>
    <dgm:pt modelId="{C2119A3F-AF1C-4FA9-9853-1363F1653909}">
      <dgm:prSet custT="1"/>
      <dgm:spPr/>
      <dgm:t>
        <a:bodyPr/>
        <a:lstStyle/>
        <a:p>
          <a:r>
            <a:rPr lang="fr-CA" sz="1800" dirty="0">
              <a:solidFill>
                <a:schemeClr val="tx1"/>
              </a:solidFill>
              <a:latin typeface="Arial Rounded MT Bold" panose="020F0704030504030204" pitchFamily="34" charset="0"/>
            </a:rPr>
            <a:t>Adhésion à </a:t>
          </a:r>
          <a:r>
            <a:rPr lang="fr-CA" sz="1800" dirty="0">
              <a:solidFill>
                <a:schemeClr val="accent5"/>
              </a:solidFill>
              <a:latin typeface="Arial Rounded MT Bold" panose="020F0704030504030204" pitchFamily="34" charset="0"/>
            </a:rPr>
            <a:t>Biblio-Aidants</a:t>
          </a:r>
        </a:p>
      </dgm:t>
    </dgm:pt>
    <dgm:pt modelId="{20D759A6-284C-4203-BB4A-F7CAEA0CA04D}" type="parTrans" cxnId="{1C133465-B7B5-4BA4-8C9C-A430B45EA1CD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>
          <a:prstDash val="dash"/>
        </a:ln>
      </dgm:spPr>
      <dgm:t>
        <a:bodyPr/>
        <a:lstStyle/>
        <a:p>
          <a:endParaRPr lang="fr-CA"/>
        </a:p>
      </dgm:t>
    </dgm:pt>
    <dgm:pt modelId="{BE92B86F-62C0-407F-B68B-B505DFA697AC}" type="sibTrans" cxnId="{1C133465-B7B5-4BA4-8C9C-A430B45EA1CD}">
      <dgm:prSet/>
      <dgm:spPr/>
      <dgm:t>
        <a:bodyPr/>
        <a:lstStyle/>
        <a:p>
          <a:endParaRPr lang="fr-CA"/>
        </a:p>
      </dgm:t>
    </dgm:pt>
    <dgm:pt modelId="{0DDD1DE1-FD03-4811-B0BB-11C910615528}">
      <dgm:prSet/>
      <dgm:spPr/>
      <dgm:t>
        <a:bodyPr/>
        <a:lstStyle/>
        <a:p>
          <a:r>
            <a:rPr lang="fr-CA" dirty="0">
              <a:solidFill>
                <a:schemeClr val="tx1"/>
              </a:solidFill>
              <a:latin typeface="Arial Rounded MT Bold" panose="020F0704030504030204" pitchFamily="34" charset="0"/>
            </a:rPr>
            <a:t>Faire connaître aux aînés les services de maintien à domicile du CSSS</a:t>
          </a:r>
        </a:p>
      </dgm:t>
    </dgm:pt>
    <dgm:pt modelId="{CEBDC3C8-2B3E-464C-9DB3-A58887EBCFF2}" type="parTrans" cxnId="{BF277003-B472-4516-97B4-72899CAEAF68}">
      <dgm:prSet/>
      <dgm:spPr/>
      <dgm:t>
        <a:bodyPr/>
        <a:lstStyle/>
        <a:p>
          <a:endParaRPr lang="fr-CA"/>
        </a:p>
      </dgm:t>
    </dgm:pt>
    <dgm:pt modelId="{244B62A9-0E1D-43B5-9EE5-37CDD8308D75}" type="sibTrans" cxnId="{BF277003-B472-4516-97B4-72899CAEAF68}">
      <dgm:prSet/>
      <dgm:spPr/>
      <dgm:t>
        <a:bodyPr/>
        <a:lstStyle/>
        <a:p>
          <a:endParaRPr lang="fr-CA"/>
        </a:p>
      </dgm:t>
    </dgm:pt>
    <dgm:pt modelId="{D891BDEB-D071-4F50-AF1B-2ABFCFE17B55}">
      <dgm:prSet/>
      <dgm:spPr/>
      <dgm:t>
        <a:bodyPr/>
        <a:lstStyle/>
        <a:p>
          <a:r>
            <a:rPr lang="fr-CA" dirty="0">
              <a:solidFill>
                <a:schemeClr val="tx1"/>
              </a:solidFill>
              <a:latin typeface="Arial Rounded MT Bold" panose="020F0704030504030204" pitchFamily="34" charset="0"/>
            </a:rPr>
            <a:t>Informer les aînés sur différents thèmes concernant la santé et les bonnes habitudes de vie.</a:t>
          </a:r>
        </a:p>
      </dgm:t>
    </dgm:pt>
    <dgm:pt modelId="{B40DDAA2-4A90-429F-860F-8CEE7AEC3B69}" type="parTrans" cxnId="{49626A40-A59A-4323-8ACF-7F4C9BCF0DB8}">
      <dgm:prSet/>
      <dgm:spPr/>
      <dgm:t>
        <a:bodyPr/>
        <a:lstStyle/>
        <a:p>
          <a:endParaRPr lang="fr-CA"/>
        </a:p>
      </dgm:t>
    </dgm:pt>
    <dgm:pt modelId="{C26CD631-90A8-4E89-BE31-D23964D383F1}" type="sibTrans" cxnId="{49626A40-A59A-4323-8ACF-7F4C9BCF0DB8}">
      <dgm:prSet/>
      <dgm:spPr/>
      <dgm:t>
        <a:bodyPr/>
        <a:lstStyle/>
        <a:p>
          <a:endParaRPr lang="fr-CA"/>
        </a:p>
      </dgm:t>
    </dgm:pt>
    <dgm:pt modelId="{A7E73C41-1254-449B-A04E-B2E172C1C278}" type="pres">
      <dgm:prSet presAssocID="{7310FA39-6B4E-4B4D-9199-A702FC106E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28CB89B-1655-41A7-90E3-3DB7037FE1E4}" type="pres">
      <dgm:prSet presAssocID="{48998510-F744-4377-B525-50C4537BAA6E}" presName="root1" presStyleCnt="0"/>
      <dgm:spPr/>
    </dgm:pt>
    <dgm:pt modelId="{72A020B9-0202-459D-A2A1-6C25D79E1099}" type="pres">
      <dgm:prSet presAssocID="{48998510-F744-4377-B525-50C4537BAA6E}" presName="LevelOneTextNode" presStyleLbl="node0" presStyleIdx="0" presStyleCnt="1">
        <dgm:presLayoutVars>
          <dgm:chPref val="3"/>
        </dgm:presLayoutVars>
      </dgm:prSet>
      <dgm:spPr/>
    </dgm:pt>
    <dgm:pt modelId="{DBF07E53-F997-4CBE-B589-120F2AD6FDDB}" type="pres">
      <dgm:prSet presAssocID="{48998510-F744-4377-B525-50C4537BAA6E}" presName="level2hierChild" presStyleCnt="0"/>
      <dgm:spPr/>
    </dgm:pt>
    <dgm:pt modelId="{0432BC9A-0196-4097-BA8D-1103812D2FAE}" type="pres">
      <dgm:prSet presAssocID="{2F6B2174-A4C4-46BA-9978-534C9DE4ABE5}" presName="conn2-1" presStyleLbl="parChTrans1D2" presStyleIdx="0" presStyleCnt="3"/>
      <dgm:spPr/>
    </dgm:pt>
    <dgm:pt modelId="{8C893B6E-E57C-4E2B-933F-017A1A8A218B}" type="pres">
      <dgm:prSet presAssocID="{2F6B2174-A4C4-46BA-9978-534C9DE4ABE5}" presName="connTx" presStyleLbl="parChTrans1D2" presStyleIdx="0" presStyleCnt="3"/>
      <dgm:spPr/>
    </dgm:pt>
    <dgm:pt modelId="{2EA92B9A-A7E8-47A8-8FA3-3197249AF34A}" type="pres">
      <dgm:prSet presAssocID="{2163C037-6702-4129-8B14-EAD78EB20512}" presName="root2" presStyleCnt="0"/>
      <dgm:spPr/>
    </dgm:pt>
    <dgm:pt modelId="{AAE3D1E2-B869-43C9-87C7-BB9B9E72D3D5}" type="pres">
      <dgm:prSet presAssocID="{2163C037-6702-4129-8B14-EAD78EB20512}" presName="LevelTwoTextNode" presStyleLbl="node2" presStyleIdx="0" presStyleCnt="3" custLinFactNeighborX="3564" custLinFactNeighborY="5916">
        <dgm:presLayoutVars>
          <dgm:chPref val="3"/>
        </dgm:presLayoutVars>
      </dgm:prSet>
      <dgm:spPr/>
    </dgm:pt>
    <dgm:pt modelId="{56CB2CC7-8E0E-4350-ACE4-1753265A9D36}" type="pres">
      <dgm:prSet presAssocID="{2163C037-6702-4129-8B14-EAD78EB20512}" presName="level3hierChild" presStyleCnt="0"/>
      <dgm:spPr/>
    </dgm:pt>
    <dgm:pt modelId="{0357EDC8-8F1C-41A2-9B4F-44AF35228472}" type="pres">
      <dgm:prSet presAssocID="{48722916-42CC-49B4-888C-C2C4653D604A}" presName="conn2-1" presStyleLbl="parChTrans1D3" presStyleIdx="0" presStyleCnt="5"/>
      <dgm:spPr/>
    </dgm:pt>
    <dgm:pt modelId="{DE85BEE7-1FDA-478B-BE72-2926600B66F5}" type="pres">
      <dgm:prSet presAssocID="{48722916-42CC-49B4-888C-C2C4653D604A}" presName="connTx" presStyleLbl="parChTrans1D3" presStyleIdx="0" presStyleCnt="5"/>
      <dgm:spPr/>
    </dgm:pt>
    <dgm:pt modelId="{9A458959-70D7-4699-B472-E75AF12CFA22}" type="pres">
      <dgm:prSet presAssocID="{EFB571A2-3F51-4160-A3AF-8140D3A09C77}" presName="root2" presStyleCnt="0"/>
      <dgm:spPr/>
    </dgm:pt>
    <dgm:pt modelId="{8E3314C1-7D35-42FE-B95B-5C788F5B6BFE}" type="pres">
      <dgm:prSet presAssocID="{EFB571A2-3F51-4160-A3AF-8140D3A09C77}" presName="LevelTwoTextNode" presStyleLbl="node3" presStyleIdx="0" presStyleCnt="5">
        <dgm:presLayoutVars>
          <dgm:chPref val="3"/>
        </dgm:presLayoutVars>
      </dgm:prSet>
      <dgm:spPr/>
    </dgm:pt>
    <dgm:pt modelId="{218D7C3F-7F30-48E6-B09C-C64A31BB83F7}" type="pres">
      <dgm:prSet presAssocID="{EFB571A2-3F51-4160-A3AF-8140D3A09C77}" presName="level3hierChild" presStyleCnt="0"/>
      <dgm:spPr/>
    </dgm:pt>
    <dgm:pt modelId="{42DB62C4-7F69-448A-9F48-1C619B2666D4}" type="pres">
      <dgm:prSet presAssocID="{CD6ED256-001B-4526-A18C-1D7D8F14B786}" presName="conn2-1" presStyleLbl="parChTrans1D3" presStyleIdx="1" presStyleCnt="5"/>
      <dgm:spPr/>
    </dgm:pt>
    <dgm:pt modelId="{CB4303E8-58FA-4BF5-B993-C4A5AC6BB119}" type="pres">
      <dgm:prSet presAssocID="{CD6ED256-001B-4526-A18C-1D7D8F14B786}" presName="connTx" presStyleLbl="parChTrans1D3" presStyleIdx="1" presStyleCnt="5"/>
      <dgm:spPr/>
    </dgm:pt>
    <dgm:pt modelId="{70912AF2-7939-4DC5-A01A-BEEEE1435AC2}" type="pres">
      <dgm:prSet presAssocID="{2CD09631-3FBB-4F0F-812A-BE43F679F962}" presName="root2" presStyleCnt="0"/>
      <dgm:spPr/>
    </dgm:pt>
    <dgm:pt modelId="{E426F442-C082-46F4-AB4F-5E3672DACBD2}" type="pres">
      <dgm:prSet presAssocID="{2CD09631-3FBB-4F0F-812A-BE43F679F962}" presName="LevelTwoTextNode" presStyleLbl="node3" presStyleIdx="1" presStyleCnt="5">
        <dgm:presLayoutVars>
          <dgm:chPref val="3"/>
        </dgm:presLayoutVars>
      </dgm:prSet>
      <dgm:spPr/>
    </dgm:pt>
    <dgm:pt modelId="{C84D0A03-FDB1-4970-9BAC-9455CB52B55B}" type="pres">
      <dgm:prSet presAssocID="{2CD09631-3FBB-4F0F-812A-BE43F679F962}" presName="level3hierChild" presStyleCnt="0"/>
      <dgm:spPr/>
    </dgm:pt>
    <dgm:pt modelId="{DCE7BA66-B6B1-4727-AB2B-5A19BD3159F4}" type="pres">
      <dgm:prSet presAssocID="{A9701946-645B-47B7-BF00-5A29D6E47C2B}" presName="conn2-1" presStyleLbl="parChTrans1D2" presStyleIdx="1" presStyleCnt="3"/>
      <dgm:spPr/>
    </dgm:pt>
    <dgm:pt modelId="{77A98EE8-3D43-4AC2-8466-4F07B7315C87}" type="pres">
      <dgm:prSet presAssocID="{A9701946-645B-47B7-BF00-5A29D6E47C2B}" presName="connTx" presStyleLbl="parChTrans1D2" presStyleIdx="1" presStyleCnt="3"/>
      <dgm:spPr/>
    </dgm:pt>
    <dgm:pt modelId="{1A1C33C6-91C0-4C75-870D-62FA6C485D46}" type="pres">
      <dgm:prSet presAssocID="{68F3BAA0-626E-4DB2-8E74-E3439A0B58D4}" presName="root2" presStyleCnt="0"/>
      <dgm:spPr/>
    </dgm:pt>
    <dgm:pt modelId="{3961DD80-C2EC-457F-BA35-68A45351A99D}" type="pres">
      <dgm:prSet presAssocID="{68F3BAA0-626E-4DB2-8E74-E3439A0B58D4}" presName="LevelTwoTextNode" presStyleLbl="node2" presStyleIdx="1" presStyleCnt="3">
        <dgm:presLayoutVars>
          <dgm:chPref val="3"/>
        </dgm:presLayoutVars>
      </dgm:prSet>
      <dgm:spPr/>
    </dgm:pt>
    <dgm:pt modelId="{022D01D4-951C-448E-BE65-8135CA9E7E44}" type="pres">
      <dgm:prSet presAssocID="{68F3BAA0-626E-4DB2-8E74-E3439A0B58D4}" presName="level3hierChild" presStyleCnt="0"/>
      <dgm:spPr/>
    </dgm:pt>
    <dgm:pt modelId="{FA3BD7C5-7D04-47B3-A7F3-7D657E527B41}" type="pres">
      <dgm:prSet presAssocID="{C915C5AF-8034-4167-857A-77BD05558CEF}" presName="conn2-1" presStyleLbl="parChTrans1D3" presStyleIdx="2" presStyleCnt="5"/>
      <dgm:spPr/>
    </dgm:pt>
    <dgm:pt modelId="{AE834985-8F6C-4873-B1DC-F396DD155BE1}" type="pres">
      <dgm:prSet presAssocID="{C915C5AF-8034-4167-857A-77BD05558CEF}" presName="connTx" presStyleLbl="parChTrans1D3" presStyleIdx="2" presStyleCnt="5"/>
      <dgm:spPr/>
    </dgm:pt>
    <dgm:pt modelId="{0FB3EBD9-137E-4867-A943-7DCBE8E67707}" type="pres">
      <dgm:prSet presAssocID="{CE03EE51-B31C-4CE7-BC93-422C440D3026}" presName="root2" presStyleCnt="0"/>
      <dgm:spPr/>
    </dgm:pt>
    <dgm:pt modelId="{3BA2157F-0848-4105-A1B1-E80EBE71A933}" type="pres">
      <dgm:prSet presAssocID="{CE03EE51-B31C-4CE7-BC93-422C440D3026}" presName="LevelTwoTextNode" presStyleLbl="node3" presStyleIdx="2" presStyleCnt="5">
        <dgm:presLayoutVars>
          <dgm:chPref val="3"/>
        </dgm:presLayoutVars>
      </dgm:prSet>
      <dgm:spPr/>
    </dgm:pt>
    <dgm:pt modelId="{39BF2050-4EE3-45F3-9C5E-E859800AEF48}" type="pres">
      <dgm:prSet presAssocID="{CE03EE51-B31C-4CE7-BC93-422C440D3026}" presName="level3hierChild" presStyleCnt="0"/>
      <dgm:spPr/>
    </dgm:pt>
    <dgm:pt modelId="{9DB4D16F-84C0-478C-B0F9-C30771148EE8}" type="pres">
      <dgm:prSet presAssocID="{20D759A6-284C-4203-BB4A-F7CAEA0CA04D}" presName="conn2-1" presStyleLbl="parChTrans1D2" presStyleIdx="2" presStyleCnt="3"/>
      <dgm:spPr/>
    </dgm:pt>
    <dgm:pt modelId="{CD7BEFD0-C56B-40F7-80B2-0821CE6348A2}" type="pres">
      <dgm:prSet presAssocID="{20D759A6-284C-4203-BB4A-F7CAEA0CA04D}" presName="connTx" presStyleLbl="parChTrans1D2" presStyleIdx="2" presStyleCnt="3"/>
      <dgm:spPr/>
    </dgm:pt>
    <dgm:pt modelId="{023F9AE5-62BD-4279-8223-8B48FD3B280B}" type="pres">
      <dgm:prSet presAssocID="{C2119A3F-AF1C-4FA9-9853-1363F1653909}" presName="root2" presStyleCnt="0"/>
      <dgm:spPr/>
    </dgm:pt>
    <dgm:pt modelId="{5573D508-6095-48B4-8C8F-A42CBAEC28F2}" type="pres">
      <dgm:prSet presAssocID="{C2119A3F-AF1C-4FA9-9853-1363F1653909}" presName="LevelTwoTextNode" presStyleLbl="node2" presStyleIdx="2" presStyleCnt="3">
        <dgm:presLayoutVars>
          <dgm:chPref val="3"/>
        </dgm:presLayoutVars>
      </dgm:prSet>
      <dgm:spPr/>
    </dgm:pt>
    <dgm:pt modelId="{B0F160C0-3881-4E45-871F-8C2F4B6709F8}" type="pres">
      <dgm:prSet presAssocID="{C2119A3F-AF1C-4FA9-9853-1363F1653909}" presName="level3hierChild" presStyleCnt="0"/>
      <dgm:spPr/>
    </dgm:pt>
    <dgm:pt modelId="{43B169F9-7366-4BF5-9263-96A964A6A8B1}" type="pres">
      <dgm:prSet presAssocID="{CEBDC3C8-2B3E-464C-9DB3-A58887EBCFF2}" presName="conn2-1" presStyleLbl="parChTrans1D3" presStyleIdx="3" presStyleCnt="5"/>
      <dgm:spPr/>
    </dgm:pt>
    <dgm:pt modelId="{7682263B-8ECD-4717-A43D-216187721241}" type="pres">
      <dgm:prSet presAssocID="{CEBDC3C8-2B3E-464C-9DB3-A58887EBCFF2}" presName="connTx" presStyleLbl="parChTrans1D3" presStyleIdx="3" presStyleCnt="5"/>
      <dgm:spPr/>
    </dgm:pt>
    <dgm:pt modelId="{11501FA1-4133-492D-ADC5-C566448B740F}" type="pres">
      <dgm:prSet presAssocID="{0DDD1DE1-FD03-4811-B0BB-11C910615528}" presName="root2" presStyleCnt="0"/>
      <dgm:spPr/>
    </dgm:pt>
    <dgm:pt modelId="{AB547872-CFA9-46B1-BA0B-14B36A843AAB}" type="pres">
      <dgm:prSet presAssocID="{0DDD1DE1-FD03-4811-B0BB-11C910615528}" presName="LevelTwoTextNode" presStyleLbl="node3" presStyleIdx="3" presStyleCnt="5">
        <dgm:presLayoutVars>
          <dgm:chPref val="3"/>
        </dgm:presLayoutVars>
      </dgm:prSet>
      <dgm:spPr/>
    </dgm:pt>
    <dgm:pt modelId="{144BF9E9-B9B0-4F5C-A95E-88D09CA2F54A}" type="pres">
      <dgm:prSet presAssocID="{0DDD1DE1-FD03-4811-B0BB-11C910615528}" presName="level3hierChild" presStyleCnt="0"/>
      <dgm:spPr/>
    </dgm:pt>
    <dgm:pt modelId="{D6E19356-E837-4205-BAC8-FA95EFB0D5CC}" type="pres">
      <dgm:prSet presAssocID="{B40DDAA2-4A90-429F-860F-8CEE7AEC3B69}" presName="conn2-1" presStyleLbl="parChTrans1D3" presStyleIdx="4" presStyleCnt="5"/>
      <dgm:spPr/>
    </dgm:pt>
    <dgm:pt modelId="{5DA41A88-38D8-4123-A889-DF1FF7313EA0}" type="pres">
      <dgm:prSet presAssocID="{B40DDAA2-4A90-429F-860F-8CEE7AEC3B69}" presName="connTx" presStyleLbl="parChTrans1D3" presStyleIdx="4" presStyleCnt="5"/>
      <dgm:spPr/>
    </dgm:pt>
    <dgm:pt modelId="{B44A7A9D-E8D9-4BEA-AC77-4E1B4A6BC240}" type="pres">
      <dgm:prSet presAssocID="{D891BDEB-D071-4F50-AF1B-2ABFCFE17B55}" presName="root2" presStyleCnt="0"/>
      <dgm:spPr/>
    </dgm:pt>
    <dgm:pt modelId="{A2A12196-AF14-4BD8-9708-DD3BF10E5AF2}" type="pres">
      <dgm:prSet presAssocID="{D891BDEB-D071-4F50-AF1B-2ABFCFE17B55}" presName="LevelTwoTextNode" presStyleLbl="node3" presStyleIdx="4" presStyleCnt="5">
        <dgm:presLayoutVars>
          <dgm:chPref val="3"/>
        </dgm:presLayoutVars>
      </dgm:prSet>
      <dgm:spPr/>
    </dgm:pt>
    <dgm:pt modelId="{BD84B4AF-A0BD-44DA-865D-ACEB1AD99A9E}" type="pres">
      <dgm:prSet presAssocID="{D891BDEB-D071-4F50-AF1B-2ABFCFE17B55}" presName="level3hierChild" presStyleCnt="0"/>
      <dgm:spPr/>
    </dgm:pt>
  </dgm:ptLst>
  <dgm:cxnLst>
    <dgm:cxn modelId="{DFC6D001-86A9-4A66-BEAA-687589016533}" type="presOf" srcId="{48998510-F744-4377-B525-50C4537BAA6E}" destId="{72A020B9-0202-459D-A2A1-6C25D79E1099}" srcOrd="0" destOrd="0" presId="urn:microsoft.com/office/officeart/2005/8/layout/hierarchy2"/>
    <dgm:cxn modelId="{90931302-E8DF-42A7-AD6E-11B5A310859A}" type="presOf" srcId="{A9701946-645B-47B7-BF00-5A29D6E47C2B}" destId="{77A98EE8-3D43-4AC2-8466-4F07B7315C87}" srcOrd="1" destOrd="0" presId="urn:microsoft.com/office/officeart/2005/8/layout/hierarchy2"/>
    <dgm:cxn modelId="{64D91702-EA46-40F0-A645-48CA87EBBEB6}" type="presOf" srcId="{48722916-42CC-49B4-888C-C2C4653D604A}" destId="{DE85BEE7-1FDA-478B-BE72-2926600B66F5}" srcOrd="1" destOrd="0" presId="urn:microsoft.com/office/officeart/2005/8/layout/hierarchy2"/>
    <dgm:cxn modelId="{BF277003-B472-4516-97B4-72899CAEAF68}" srcId="{C2119A3F-AF1C-4FA9-9853-1363F1653909}" destId="{0DDD1DE1-FD03-4811-B0BB-11C910615528}" srcOrd="0" destOrd="0" parTransId="{CEBDC3C8-2B3E-464C-9DB3-A58887EBCFF2}" sibTransId="{244B62A9-0E1D-43B5-9EE5-37CDD8308D75}"/>
    <dgm:cxn modelId="{CCE40D09-FBA7-4B3B-AC93-BF9A1C710F85}" srcId="{48998510-F744-4377-B525-50C4537BAA6E}" destId="{2163C037-6702-4129-8B14-EAD78EB20512}" srcOrd="0" destOrd="0" parTransId="{2F6B2174-A4C4-46BA-9978-534C9DE4ABE5}" sibTransId="{78706609-BC59-49B0-A484-C2067450F5C9}"/>
    <dgm:cxn modelId="{C6FFAE0A-4F33-4EC4-989F-944433D5CD1B}" type="presOf" srcId="{68F3BAA0-626E-4DB2-8E74-E3439A0B58D4}" destId="{3961DD80-C2EC-457F-BA35-68A45351A99D}" srcOrd="0" destOrd="0" presId="urn:microsoft.com/office/officeart/2005/8/layout/hierarchy2"/>
    <dgm:cxn modelId="{81925A39-C4F1-45DE-9CCB-036C24D40B89}" type="presOf" srcId="{EFB571A2-3F51-4160-A3AF-8140D3A09C77}" destId="{8E3314C1-7D35-42FE-B95B-5C788F5B6BFE}" srcOrd="0" destOrd="0" presId="urn:microsoft.com/office/officeart/2005/8/layout/hierarchy2"/>
    <dgm:cxn modelId="{3FD6953D-B3C8-4839-A3C6-994285705537}" srcId="{2163C037-6702-4129-8B14-EAD78EB20512}" destId="{EFB571A2-3F51-4160-A3AF-8140D3A09C77}" srcOrd="0" destOrd="0" parTransId="{48722916-42CC-49B4-888C-C2C4653D604A}" sibTransId="{89D78715-0671-41AB-B12A-699F9AD3D430}"/>
    <dgm:cxn modelId="{49626A40-A59A-4323-8ACF-7F4C9BCF0DB8}" srcId="{C2119A3F-AF1C-4FA9-9853-1363F1653909}" destId="{D891BDEB-D071-4F50-AF1B-2ABFCFE17B55}" srcOrd="1" destOrd="0" parTransId="{B40DDAA2-4A90-429F-860F-8CEE7AEC3B69}" sibTransId="{C26CD631-90A8-4E89-BE31-D23964D383F1}"/>
    <dgm:cxn modelId="{6D24395B-AE28-432A-9134-D16C4479429F}" type="presOf" srcId="{7310FA39-6B4E-4B4D-9199-A702FC106E40}" destId="{A7E73C41-1254-449B-A04E-B2E172C1C278}" srcOrd="0" destOrd="0" presId="urn:microsoft.com/office/officeart/2005/8/layout/hierarchy2"/>
    <dgm:cxn modelId="{49B4625F-A63F-4F65-9278-F12B8789A927}" type="presOf" srcId="{48722916-42CC-49B4-888C-C2C4653D604A}" destId="{0357EDC8-8F1C-41A2-9B4F-44AF35228472}" srcOrd="0" destOrd="0" presId="urn:microsoft.com/office/officeart/2005/8/layout/hierarchy2"/>
    <dgm:cxn modelId="{E1000C64-30AF-4D0A-A0F2-0C63BE5B104B}" srcId="{7310FA39-6B4E-4B4D-9199-A702FC106E40}" destId="{48998510-F744-4377-B525-50C4537BAA6E}" srcOrd="0" destOrd="0" parTransId="{C7137D03-9037-4554-B911-78F8B677DD9A}" sibTransId="{C5BC7907-4C93-4C70-9DF9-43AA17B42520}"/>
    <dgm:cxn modelId="{1C133465-B7B5-4BA4-8C9C-A430B45EA1CD}" srcId="{48998510-F744-4377-B525-50C4537BAA6E}" destId="{C2119A3F-AF1C-4FA9-9853-1363F1653909}" srcOrd="2" destOrd="0" parTransId="{20D759A6-284C-4203-BB4A-F7CAEA0CA04D}" sibTransId="{BE92B86F-62C0-407F-B68B-B505DFA697AC}"/>
    <dgm:cxn modelId="{3C63884A-DD5C-4B76-BC68-127616368E2D}" type="presOf" srcId="{2F6B2174-A4C4-46BA-9978-534C9DE4ABE5}" destId="{8C893B6E-E57C-4E2B-933F-017A1A8A218B}" srcOrd="1" destOrd="0" presId="urn:microsoft.com/office/officeart/2005/8/layout/hierarchy2"/>
    <dgm:cxn modelId="{A3D92B4B-6CB2-4F1B-AFEE-66560FA8FF25}" type="presOf" srcId="{CEBDC3C8-2B3E-464C-9DB3-A58887EBCFF2}" destId="{7682263B-8ECD-4717-A43D-216187721241}" srcOrd="1" destOrd="0" presId="urn:microsoft.com/office/officeart/2005/8/layout/hierarchy2"/>
    <dgm:cxn modelId="{BECD176D-56B3-4456-977C-0B5EB4A555AD}" type="presOf" srcId="{2163C037-6702-4129-8B14-EAD78EB20512}" destId="{AAE3D1E2-B869-43C9-87C7-BB9B9E72D3D5}" srcOrd="0" destOrd="0" presId="urn:microsoft.com/office/officeart/2005/8/layout/hierarchy2"/>
    <dgm:cxn modelId="{A29A5350-8852-4CAC-BFC1-D9145468C684}" type="presOf" srcId="{C915C5AF-8034-4167-857A-77BD05558CEF}" destId="{FA3BD7C5-7D04-47B3-A7F3-7D657E527B41}" srcOrd="0" destOrd="0" presId="urn:microsoft.com/office/officeart/2005/8/layout/hierarchy2"/>
    <dgm:cxn modelId="{4A356F73-7E3A-4084-9305-15A2EE682BD6}" type="presOf" srcId="{2F6B2174-A4C4-46BA-9978-534C9DE4ABE5}" destId="{0432BC9A-0196-4097-BA8D-1103812D2FAE}" srcOrd="0" destOrd="0" presId="urn:microsoft.com/office/officeart/2005/8/layout/hierarchy2"/>
    <dgm:cxn modelId="{242F7059-D216-441A-9E1F-FFBBE51BAEC3}" type="presOf" srcId="{A9701946-645B-47B7-BF00-5A29D6E47C2B}" destId="{DCE7BA66-B6B1-4727-AB2B-5A19BD3159F4}" srcOrd="0" destOrd="0" presId="urn:microsoft.com/office/officeart/2005/8/layout/hierarchy2"/>
    <dgm:cxn modelId="{D042EC59-9C50-4DD8-96C6-B3D472B5A1FA}" type="presOf" srcId="{2CD09631-3FBB-4F0F-812A-BE43F679F962}" destId="{E426F442-C082-46F4-AB4F-5E3672DACBD2}" srcOrd="0" destOrd="0" presId="urn:microsoft.com/office/officeart/2005/8/layout/hierarchy2"/>
    <dgm:cxn modelId="{9CAE308C-1286-4121-94BE-D5A12C1A0F22}" type="presOf" srcId="{0DDD1DE1-FD03-4811-B0BB-11C910615528}" destId="{AB547872-CFA9-46B1-BA0B-14B36A843AAB}" srcOrd="0" destOrd="0" presId="urn:microsoft.com/office/officeart/2005/8/layout/hierarchy2"/>
    <dgm:cxn modelId="{A5F92E8E-9640-4FE9-BA4D-B50317704FED}" type="presOf" srcId="{CE03EE51-B31C-4CE7-BC93-422C440D3026}" destId="{3BA2157F-0848-4105-A1B1-E80EBE71A933}" srcOrd="0" destOrd="0" presId="urn:microsoft.com/office/officeart/2005/8/layout/hierarchy2"/>
    <dgm:cxn modelId="{99636491-F6FA-446C-BCA5-F0D4DE4A46B3}" type="presOf" srcId="{CD6ED256-001B-4526-A18C-1D7D8F14B786}" destId="{42DB62C4-7F69-448A-9F48-1C619B2666D4}" srcOrd="0" destOrd="0" presId="urn:microsoft.com/office/officeart/2005/8/layout/hierarchy2"/>
    <dgm:cxn modelId="{F280E296-39F9-4FA6-9E61-1A2A902EFDCF}" type="presOf" srcId="{D891BDEB-D071-4F50-AF1B-2ABFCFE17B55}" destId="{A2A12196-AF14-4BD8-9708-DD3BF10E5AF2}" srcOrd="0" destOrd="0" presId="urn:microsoft.com/office/officeart/2005/8/layout/hierarchy2"/>
    <dgm:cxn modelId="{662F169D-117B-4B83-B6B9-B20177E2C13F}" type="presOf" srcId="{C915C5AF-8034-4167-857A-77BD05558CEF}" destId="{AE834985-8F6C-4873-B1DC-F396DD155BE1}" srcOrd="1" destOrd="0" presId="urn:microsoft.com/office/officeart/2005/8/layout/hierarchy2"/>
    <dgm:cxn modelId="{F730239F-6225-4DDB-A37D-94507F524691}" type="presOf" srcId="{CD6ED256-001B-4526-A18C-1D7D8F14B786}" destId="{CB4303E8-58FA-4BF5-B993-C4A5AC6BB119}" srcOrd="1" destOrd="0" presId="urn:microsoft.com/office/officeart/2005/8/layout/hierarchy2"/>
    <dgm:cxn modelId="{609A3EA5-647F-4AB5-8FA5-09AC53DAA81C}" type="presOf" srcId="{B40DDAA2-4A90-429F-860F-8CEE7AEC3B69}" destId="{D6E19356-E837-4205-BAC8-FA95EFB0D5CC}" srcOrd="0" destOrd="0" presId="urn:microsoft.com/office/officeart/2005/8/layout/hierarchy2"/>
    <dgm:cxn modelId="{52CBB8A5-7E6B-45AE-8390-6EAA0677049B}" type="presOf" srcId="{C2119A3F-AF1C-4FA9-9853-1363F1653909}" destId="{5573D508-6095-48B4-8C8F-A42CBAEC28F2}" srcOrd="0" destOrd="0" presId="urn:microsoft.com/office/officeart/2005/8/layout/hierarchy2"/>
    <dgm:cxn modelId="{46424BB4-3E7A-4936-B6CD-F25D40E2CA9A}" type="presOf" srcId="{CEBDC3C8-2B3E-464C-9DB3-A58887EBCFF2}" destId="{43B169F9-7366-4BF5-9263-96A964A6A8B1}" srcOrd="0" destOrd="0" presId="urn:microsoft.com/office/officeart/2005/8/layout/hierarchy2"/>
    <dgm:cxn modelId="{373925C2-7620-4DC4-AB0E-F54ADCA7DBA8}" type="presOf" srcId="{B40DDAA2-4A90-429F-860F-8CEE7AEC3B69}" destId="{5DA41A88-38D8-4123-A889-DF1FF7313EA0}" srcOrd="1" destOrd="0" presId="urn:microsoft.com/office/officeart/2005/8/layout/hierarchy2"/>
    <dgm:cxn modelId="{8A6544C6-F728-4AC2-A14A-FC05E2A397A5}" srcId="{48998510-F744-4377-B525-50C4537BAA6E}" destId="{68F3BAA0-626E-4DB2-8E74-E3439A0B58D4}" srcOrd="1" destOrd="0" parTransId="{A9701946-645B-47B7-BF00-5A29D6E47C2B}" sibTransId="{18622D53-275E-4CA1-9F7F-D2BB3D653D2F}"/>
    <dgm:cxn modelId="{653016D1-DD49-4E32-993B-2B0DAD665761}" srcId="{2163C037-6702-4129-8B14-EAD78EB20512}" destId="{2CD09631-3FBB-4F0F-812A-BE43F679F962}" srcOrd="1" destOrd="0" parTransId="{CD6ED256-001B-4526-A18C-1D7D8F14B786}" sibTransId="{79AB9470-500A-45E6-9436-1D9B654839F5}"/>
    <dgm:cxn modelId="{41983CD2-6933-45B0-8BAA-3475ED16DD73}" srcId="{68F3BAA0-626E-4DB2-8E74-E3439A0B58D4}" destId="{CE03EE51-B31C-4CE7-BC93-422C440D3026}" srcOrd="0" destOrd="0" parTransId="{C915C5AF-8034-4167-857A-77BD05558CEF}" sibTransId="{957CEB0D-F348-46F8-A92E-D343D30A66FB}"/>
    <dgm:cxn modelId="{421DBBD9-7C60-426E-BB7B-ECF7E8A8D49A}" type="presOf" srcId="{20D759A6-284C-4203-BB4A-F7CAEA0CA04D}" destId="{CD7BEFD0-C56B-40F7-80B2-0821CE6348A2}" srcOrd="1" destOrd="0" presId="urn:microsoft.com/office/officeart/2005/8/layout/hierarchy2"/>
    <dgm:cxn modelId="{4D2511F8-3040-4208-B9B4-916CE47338A9}" type="presOf" srcId="{20D759A6-284C-4203-BB4A-F7CAEA0CA04D}" destId="{9DB4D16F-84C0-478C-B0F9-C30771148EE8}" srcOrd="0" destOrd="0" presId="urn:microsoft.com/office/officeart/2005/8/layout/hierarchy2"/>
    <dgm:cxn modelId="{28F04850-FA2F-49F0-8E9D-3FE326A5BBF2}" type="presParOf" srcId="{A7E73C41-1254-449B-A04E-B2E172C1C278}" destId="{928CB89B-1655-41A7-90E3-3DB7037FE1E4}" srcOrd="0" destOrd="0" presId="urn:microsoft.com/office/officeart/2005/8/layout/hierarchy2"/>
    <dgm:cxn modelId="{DCE6F826-BE83-4A70-A4D3-60228B3B900D}" type="presParOf" srcId="{928CB89B-1655-41A7-90E3-3DB7037FE1E4}" destId="{72A020B9-0202-459D-A2A1-6C25D79E1099}" srcOrd="0" destOrd="0" presId="urn:microsoft.com/office/officeart/2005/8/layout/hierarchy2"/>
    <dgm:cxn modelId="{5624F609-18C1-4C5C-8D97-3B9B24FFF082}" type="presParOf" srcId="{928CB89B-1655-41A7-90E3-3DB7037FE1E4}" destId="{DBF07E53-F997-4CBE-B589-120F2AD6FDDB}" srcOrd="1" destOrd="0" presId="urn:microsoft.com/office/officeart/2005/8/layout/hierarchy2"/>
    <dgm:cxn modelId="{BD91A60C-6549-4B1F-ADCB-66AD7F03F20D}" type="presParOf" srcId="{DBF07E53-F997-4CBE-B589-120F2AD6FDDB}" destId="{0432BC9A-0196-4097-BA8D-1103812D2FAE}" srcOrd="0" destOrd="0" presId="urn:microsoft.com/office/officeart/2005/8/layout/hierarchy2"/>
    <dgm:cxn modelId="{FAC860A2-6783-4F60-9BF4-230C58E8A42D}" type="presParOf" srcId="{0432BC9A-0196-4097-BA8D-1103812D2FAE}" destId="{8C893B6E-E57C-4E2B-933F-017A1A8A218B}" srcOrd="0" destOrd="0" presId="urn:microsoft.com/office/officeart/2005/8/layout/hierarchy2"/>
    <dgm:cxn modelId="{30704A3E-396D-45D1-A820-99BAB8AE35F9}" type="presParOf" srcId="{DBF07E53-F997-4CBE-B589-120F2AD6FDDB}" destId="{2EA92B9A-A7E8-47A8-8FA3-3197249AF34A}" srcOrd="1" destOrd="0" presId="urn:microsoft.com/office/officeart/2005/8/layout/hierarchy2"/>
    <dgm:cxn modelId="{CCE53E8D-E437-4D9C-B1CB-F6C077B5593D}" type="presParOf" srcId="{2EA92B9A-A7E8-47A8-8FA3-3197249AF34A}" destId="{AAE3D1E2-B869-43C9-87C7-BB9B9E72D3D5}" srcOrd="0" destOrd="0" presId="urn:microsoft.com/office/officeart/2005/8/layout/hierarchy2"/>
    <dgm:cxn modelId="{3F5B6591-006A-4D8E-8BCA-805DEA594B44}" type="presParOf" srcId="{2EA92B9A-A7E8-47A8-8FA3-3197249AF34A}" destId="{56CB2CC7-8E0E-4350-ACE4-1753265A9D36}" srcOrd="1" destOrd="0" presId="urn:microsoft.com/office/officeart/2005/8/layout/hierarchy2"/>
    <dgm:cxn modelId="{BD50F186-D529-48B3-B058-CA8A2D5A6E95}" type="presParOf" srcId="{56CB2CC7-8E0E-4350-ACE4-1753265A9D36}" destId="{0357EDC8-8F1C-41A2-9B4F-44AF35228472}" srcOrd="0" destOrd="0" presId="urn:microsoft.com/office/officeart/2005/8/layout/hierarchy2"/>
    <dgm:cxn modelId="{61B17122-8038-4F0E-BB3D-E8D4B4ED4DB9}" type="presParOf" srcId="{0357EDC8-8F1C-41A2-9B4F-44AF35228472}" destId="{DE85BEE7-1FDA-478B-BE72-2926600B66F5}" srcOrd="0" destOrd="0" presId="urn:microsoft.com/office/officeart/2005/8/layout/hierarchy2"/>
    <dgm:cxn modelId="{1C9E9C44-00F9-43D4-AFCC-A494C5A7528B}" type="presParOf" srcId="{56CB2CC7-8E0E-4350-ACE4-1753265A9D36}" destId="{9A458959-70D7-4699-B472-E75AF12CFA22}" srcOrd="1" destOrd="0" presId="urn:microsoft.com/office/officeart/2005/8/layout/hierarchy2"/>
    <dgm:cxn modelId="{7F12D8B6-2599-4DDF-9B2B-3E18235CD23B}" type="presParOf" srcId="{9A458959-70D7-4699-B472-E75AF12CFA22}" destId="{8E3314C1-7D35-42FE-B95B-5C788F5B6BFE}" srcOrd="0" destOrd="0" presId="urn:microsoft.com/office/officeart/2005/8/layout/hierarchy2"/>
    <dgm:cxn modelId="{4E9B2F09-5409-4F39-8BB1-838B7D1DF34A}" type="presParOf" srcId="{9A458959-70D7-4699-B472-E75AF12CFA22}" destId="{218D7C3F-7F30-48E6-B09C-C64A31BB83F7}" srcOrd="1" destOrd="0" presId="urn:microsoft.com/office/officeart/2005/8/layout/hierarchy2"/>
    <dgm:cxn modelId="{834C8242-EE89-40F0-9BC1-A8CEF9C89A15}" type="presParOf" srcId="{56CB2CC7-8E0E-4350-ACE4-1753265A9D36}" destId="{42DB62C4-7F69-448A-9F48-1C619B2666D4}" srcOrd="2" destOrd="0" presId="urn:microsoft.com/office/officeart/2005/8/layout/hierarchy2"/>
    <dgm:cxn modelId="{7F763A96-60C9-4549-9585-4A3EA2FE14C9}" type="presParOf" srcId="{42DB62C4-7F69-448A-9F48-1C619B2666D4}" destId="{CB4303E8-58FA-4BF5-B993-C4A5AC6BB119}" srcOrd="0" destOrd="0" presId="urn:microsoft.com/office/officeart/2005/8/layout/hierarchy2"/>
    <dgm:cxn modelId="{87DF12B9-8537-4C1D-A8A7-FA6A78CC22D6}" type="presParOf" srcId="{56CB2CC7-8E0E-4350-ACE4-1753265A9D36}" destId="{70912AF2-7939-4DC5-A01A-BEEEE1435AC2}" srcOrd="3" destOrd="0" presId="urn:microsoft.com/office/officeart/2005/8/layout/hierarchy2"/>
    <dgm:cxn modelId="{59ACD0B8-56AD-4770-B7F9-5ED961BDDFFD}" type="presParOf" srcId="{70912AF2-7939-4DC5-A01A-BEEEE1435AC2}" destId="{E426F442-C082-46F4-AB4F-5E3672DACBD2}" srcOrd="0" destOrd="0" presId="urn:microsoft.com/office/officeart/2005/8/layout/hierarchy2"/>
    <dgm:cxn modelId="{84536739-5276-48C8-A6CA-A2853ABBB5D9}" type="presParOf" srcId="{70912AF2-7939-4DC5-A01A-BEEEE1435AC2}" destId="{C84D0A03-FDB1-4970-9BAC-9455CB52B55B}" srcOrd="1" destOrd="0" presId="urn:microsoft.com/office/officeart/2005/8/layout/hierarchy2"/>
    <dgm:cxn modelId="{0E20A7F5-BAEC-4C10-98BD-27AA48524FAC}" type="presParOf" srcId="{DBF07E53-F997-4CBE-B589-120F2AD6FDDB}" destId="{DCE7BA66-B6B1-4727-AB2B-5A19BD3159F4}" srcOrd="2" destOrd="0" presId="urn:microsoft.com/office/officeart/2005/8/layout/hierarchy2"/>
    <dgm:cxn modelId="{B79C512F-75E5-4EAC-A61E-A25F838EC944}" type="presParOf" srcId="{DCE7BA66-B6B1-4727-AB2B-5A19BD3159F4}" destId="{77A98EE8-3D43-4AC2-8466-4F07B7315C87}" srcOrd="0" destOrd="0" presId="urn:microsoft.com/office/officeart/2005/8/layout/hierarchy2"/>
    <dgm:cxn modelId="{BF400EA1-060D-4B75-AAB3-DCB94DE80EFE}" type="presParOf" srcId="{DBF07E53-F997-4CBE-B589-120F2AD6FDDB}" destId="{1A1C33C6-91C0-4C75-870D-62FA6C485D46}" srcOrd="3" destOrd="0" presId="urn:microsoft.com/office/officeart/2005/8/layout/hierarchy2"/>
    <dgm:cxn modelId="{868F9C02-AD1A-4D4E-A8DA-EA7AD6CB580C}" type="presParOf" srcId="{1A1C33C6-91C0-4C75-870D-62FA6C485D46}" destId="{3961DD80-C2EC-457F-BA35-68A45351A99D}" srcOrd="0" destOrd="0" presId="urn:microsoft.com/office/officeart/2005/8/layout/hierarchy2"/>
    <dgm:cxn modelId="{4B754795-A55A-45E9-8189-B85332380DAC}" type="presParOf" srcId="{1A1C33C6-91C0-4C75-870D-62FA6C485D46}" destId="{022D01D4-951C-448E-BE65-8135CA9E7E44}" srcOrd="1" destOrd="0" presId="urn:microsoft.com/office/officeart/2005/8/layout/hierarchy2"/>
    <dgm:cxn modelId="{988DB34E-A532-40F7-B527-9138D401C7A9}" type="presParOf" srcId="{022D01D4-951C-448E-BE65-8135CA9E7E44}" destId="{FA3BD7C5-7D04-47B3-A7F3-7D657E527B41}" srcOrd="0" destOrd="0" presId="urn:microsoft.com/office/officeart/2005/8/layout/hierarchy2"/>
    <dgm:cxn modelId="{3AB1A803-2696-49EF-ACA7-52B10B965D03}" type="presParOf" srcId="{FA3BD7C5-7D04-47B3-A7F3-7D657E527B41}" destId="{AE834985-8F6C-4873-B1DC-F396DD155BE1}" srcOrd="0" destOrd="0" presId="urn:microsoft.com/office/officeart/2005/8/layout/hierarchy2"/>
    <dgm:cxn modelId="{D265130D-5612-4FEE-A4B5-54C969196A20}" type="presParOf" srcId="{022D01D4-951C-448E-BE65-8135CA9E7E44}" destId="{0FB3EBD9-137E-4867-A943-7DCBE8E67707}" srcOrd="1" destOrd="0" presId="urn:microsoft.com/office/officeart/2005/8/layout/hierarchy2"/>
    <dgm:cxn modelId="{C671DD9F-E271-4AA2-83E2-BD8F997698D8}" type="presParOf" srcId="{0FB3EBD9-137E-4867-A943-7DCBE8E67707}" destId="{3BA2157F-0848-4105-A1B1-E80EBE71A933}" srcOrd="0" destOrd="0" presId="urn:microsoft.com/office/officeart/2005/8/layout/hierarchy2"/>
    <dgm:cxn modelId="{7EC1FBA2-4E20-4E2A-8EE0-C1C268A5457D}" type="presParOf" srcId="{0FB3EBD9-137E-4867-A943-7DCBE8E67707}" destId="{39BF2050-4EE3-45F3-9C5E-E859800AEF48}" srcOrd="1" destOrd="0" presId="urn:microsoft.com/office/officeart/2005/8/layout/hierarchy2"/>
    <dgm:cxn modelId="{916F828A-78C9-480D-A2ED-D397C70BD205}" type="presParOf" srcId="{DBF07E53-F997-4CBE-B589-120F2AD6FDDB}" destId="{9DB4D16F-84C0-478C-B0F9-C30771148EE8}" srcOrd="4" destOrd="0" presId="urn:microsoft.com/office/officeart/2005/8/layout/hierarchy2"/>
    <dgm:cxn modelId="{E4283B7B-808A-49A0-AD3E-D4B329BDA948}" type="presParOf" srcId="{9DB4D16F-84C0-478C-B0F9-C30771148EE8}" destId="{CD7BEFD0-C56B-40F7-80B2-0821CE6348A2}" srcOrd="0" destOrd="0" presId="urn:microsoft.com/office/officeart/2005/8/layout/hierarchy2"/>
    <dgm:cxn modelId="{717EFF61-0305-4039-B736-4FD12AF19DAD}" type="presParOf" srcId="{DBF07E53-F997-4CBE-B589-120F2AD6FDDB}" destId="{023F9AE5-62BD-4279-8223-8B48FD3B280B}" srcOrd="5" destOrd="0" presId="urn:microsoft.com/office/officeart/2005/8/layout/hierarchy2"/>
    <dgm:cxn modelId="{05B374E4-ACB6-4DDD-BC62-16F9A651A407}" type="presParOf" srcId="{023F9AE5-62BD-4279-8223-8B48FD3B280B}" destId="{5573D508-6095-48B4-8C8F-A42CBAEC28F2}" srcOrd="0" destOrd="0" presId="urn:microsoft.com/office/officeart/2005/8/layout/hierarchy2"/>
    <dgm:cxn modelId="{0B5461C5-5555-4574-A3CB-8F22090F5650}" type="presParOf" srcId="{023F9AE5-62BD-4279-8223-8B48FD3B280B}" destId="{B0F160C0-3881-4E45-871F-8C2F4B6709F8}" srcOrd="1" destOrd="0" presId="urn:microsoft.com/office/officeart/2005/8/layout/hierarchy2"/>
    <dgm:cxn modelId="{44FEE358-BCEB-4402-9A5D-2FAC294FE597}" type="presParOf" srcId="{B0F160C0-3881-4E45-871F-8C2F4B6709F8}" destId="{43B169F9-7366-4BF5-9263-96A964A6A8B1}" srcOrd="0" destOrd="0" presId="urn:microsoft.com/office/officeart/2005/8/layout/hierarchy2"/>
    <dgm:cxn modelId="{8B7904B0-BDAB-4FA9-810A-D36F0442EED0}" type="presParOf" srcId="{43B169F9-7366-4BF5-9263-96A964A6A8B1}" destId="{7682263B-8ECD-4717-A43D-216187721241}" srcOrd="0" destOrd="0" presId="urn:microsoft.com/office/officeart/2005/8/layout/hierarchy2"/>
    <dgm:cxn modelId="{93E01822-473F-421C-A153-96F2965A8DED}" type="presParOf" srcId="{B0F160C0-3881-4E45-871F-8C2F4B6709F8}" destId="{11501FA1-4133-492D-ADC5-C566448B740F}" srcOrd="1" destOrd="0" presId="urn:microsoft.com/office/officeart/2005/8/layout/hierarchy2"/>
    <dgm:cxn modelId="{9C205189-9E51-48EB-B76E-2DC5F3CE0057}" type="presParOf" srcId="{11501FA1-4133-492D-ADC5-C566448B740F}" destId="{AB547872-CFA9-46B1-BA0B-14B36A843AAB}" srcOrd="0" destOrd="0" presId="urn:microsoft.com/office/officeart/2005/8/layout/hierarchy2"/>
    <dgm:cxn modelId="{4AE7F7D9-41A2-437A-B661-58D9C6BF424C}" type="presParOf" srcId="{11501FA1-4133-492D-ADC5-C566448B740F}" destId="{144BF9E9-B9B0-4F5C-A95E-88D09CA2F54A}" srcOrd="1" destOrd="0" presId="urn:microsoft.com/office/officeart/2005/8/layout/hierarchy2"/>
    <dgm:cxn modelId="{47300507-41CD-43DD-8713-5F610DEB552A}" type="presParOf" srcId="{B0F160C0-3881-4E45-871F-8C2F4B6709F8}" destId="{D6E19356-E837-4205-BAC8-FA95EFB0D5CC}" srcOrd="2" destOrd="0" presId="urn:microsoft.com/office/officeart/2005/8/layout/hierarchy2"/>
    <dgm:cxn modelId="{FBB0D429-A028-44E1-AB2F-A0925C9E6781}" type="presParOf" srcId="{D6E19356-E837-4205-BAC8-FA95EFB0D5CC}" destId="{5DA41A88-38D8-4123-A889-DF1FF7313EA0}" srcOrd="0" destOrd="0" presId="urn:microsoft.com/office/officeart/2005/8/layout/hierarchy2"/>
    <dgm:cxn modelId="{7B516FC0-364C-4156-A2EC-BD505904B8B5}" type="presParOf" srcId="{B0F160C0-3881-4E45-871F-8C2F4B6709F8}" destId="{B44A7A9D-E8D9-4BEA-AC77-4E1B4A6BC240}" srcOrd="3" destOrd="0" presId="urn:microsoft.com/office/officeart/2005/8/layout/hierarchy2"/>
    <dgm:cxn modelId="{F226B96E-EA32-4BAE-BEFD-4A720D5CC0A1}" type="presParOf" srcId="{B44A7A9D-E8D9-4BEA-AC77-4E1B4A6BC240}" destId="{A2A12196-AF14-4BD8-9708-DD3BF10E5AF2}" srcOrd="0" destOrd="0" presId="urn:microsoft.com/office/officeart/2005/8/layout/hierarchy2"/>
    <dgm:cxn modelId="{E001131F-F136-4015-9F2C-9B55D54FF0A2}" type="presParOf" srcId="{B44A7A9D-E8D9-4BEA-AC77-4E1B4A6BC240}" destId="{BD84B4AF-A0BD-44DA-865D-ACEB1AD99A9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0F958-39D1-4645-9030-AB087FECA25C}">
      <dsp:nvSpPr>
        <dsp:cNvPr id="0" name=""/>
        <dsp:cNvSpPr/>
      </dsp:nvSpPr>
      <dsp:spPr>
        <a:xfrm>
          <a:off x="1616425" y="54918"/>
          <a:ext cx="2636105" cy="2636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dirty="0"/>
            <a:t>Politique familiale</a:t>
          </a:r>
        </a:p>
      </dsp:txBody>
      <dsp:txXfrm>
        <a:off x="1967906" y="516237"/>
        <a:ext cx="1933143" cy="1186247"/>
      </dsp:txXfrm>
    </dsp:sp>
    <dsp:sp modelId="{D10B47D9-4F2C-4591-80DA-8544A3415857}">
      <dsp:nvSpPr>
        <dsp:cNvPr id="0" name=""/>
        <dsp:cNvSpPr/>
      </dsp:nvSpPr>
      <dsp:spPr>
        <a:xfrm>
          <a:off x="2567619" y="1702484"/>
          <a:ext cx="2636105" cy="2636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dirty="0"/>
            <a:t>Amie des Aînés (MADA)</a:t>
          </a:r>
        </a:p>
      </dsp:txBody>
      <dsp:txXfrm>
        <a:off x="3373828" y="2383478"/>
        <a:ext cx="1581663" cy="1449857"/>
      </dsp:txXfrm>
    </dsp:sp>
    <dsp:sp modelId="{9D1E2F55-C29C-4459-AAD9-6211525F1C36}">
      <dsp:nvSpPr>
        <dsp:cNvPr id="0" name=""/>
        <dsp:cNvSpPr/>
      </dsp:nvSpPr>
      <dsp:spPr>
        <a:xfrm>
          <a:off x="665230" y="1702484"/>
          <a:ext cx="2636105" cy="2636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dirty="0"/>
            <a:t>Politique culturelle</a:t>
          </a:r>
        </a:p>
      </dsp:txBody>
      <dsp:txXfrm>
        <a:off x="913463" y="2383478"/>
        <a:ext cx="1581663" cy="1449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DFBC6-3A33-46CA-B2ED-E33E60DB4CE8}">
      <dsp:nvSpPr>
        <dsp:cNvPr id="0" name=""/>
        <dsp:cNvSpPr/>
      </dsp:nvSpPr>
      <dsp:spPr>
        <a:xfrm>
          <a:off x="4683302" y="3011533"/>
          <a:ext cx="2644419" cy="2644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 dirty="0">
              <a:latin typeface="Arial Rounded MT Bold" panose="020F0704030504030204" pitchFamily="34" charset="0"/>
            </a:rPr>
            <a:t>Politique familiale</a:t>
          </a:r>
        </a:p>
      </dsp:txBody>
      <dsp:txXfrm>
        <a:off x="5070568" y="3398799"/>
        <a:ext cx="1869887" cy="1869887"/>
      </dsp:txXfrm>
    </dsp:sp>
    <dsp:sp modelId="{2F5E22E5-3D2B-491D-B1D1-16A4C019171B}">
      <dsp:nvSpPr>
        <dsp:cNvPr id="0" name=""/>
        <dsp:cNvSpPr/>
      </dsp:nvSpPr>
      <dsp:spPr>
        <a:xfrm rot="12211284">
          <a:off x="1957919" y="3181790"/>
          <a:ext cx="2846314" cy="7536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FCAC6-7159-4985-A3AD-4B89383C4CCB}">
      <dsp:nvSpPr>
        <dsp:cNvPr id="0" name=""/>
        <dsp:cNvSpPr/>
      </dsp:nvSpPr>
      <dsp:spPr>
        <a:xfrm>
          <a:off x="31453" y="1204009"/>
          <a:ext cx="3999997" cy="2799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Déjà, dans le plan d’action qui découle de cette politique, section </a:t>
          </a:r>
          <a:r>
            <a:rPr lang="fr-CA" sz="1600" b="1" kern="1200" dirty="0">
              <a:solidFill>
                <a:schemeClr val="bg1"/>
              </a:solidFill>
              <a:latin typeface="Arial Rounded MT Bold" panose="020F0704030504030204" pitchFamily="34" charset="0"/>
            </a:rPr>
            <a:t>Loisirs, sports, culture, vie communautaire</a:t>
          </a:r>
          <a:r>
            <a:rPr lang="fr-CA" sz="16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, il est question d’un réaménagement de la bibliothèque dans l’objectif d’en améliorer le service.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Comme la population a augmenté de près de 25% durant la même période, la nécessité de réaménager mais </a:t>
          </a:r>
          <a:r>
            <a:rPr lang="fr-CA" sz="1600" b="1" kern="1200" dirty="0">
              <a:solidFill>
                <a:schemeClr val="bg1"/>
              </a:solidFill>
              <a:latin typeface="Arial Rounded MT Bold" panose="020F0704030504030204" pitchFamily="34" charset="0"/>
            </a:rPr>
            <a:t>surtout d’agrandir la bibliothèque</a:t>
          </a:r>
          <a:r>
            <a:rPr lang="fr-CA" sz="16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 devient de plus en plus criante.</a:t>
          </a:r>
        </a:p>
      </dsp:txBody>
      <dsp:txXfrm>
        <a:off x="113462" y="1286018"/>
        <a:ext cx="3835979" cy="2635977"/>
      </dsp:txXfrm>
    </dsp:sp>
    <dsp:sp modelId="{6B2A3534-FE74-4655-A35E-EE8A51F36ABD}">
      <dsp:nvSpPr>
        <dsp:cNvPr id="0" name=""/>
        <dsp:cNvSpPr/>
      </dsp:nvSpPr>
      <dsp:spPr>
        <a:xfrm rot="16223544">
          <a:off x="5051128" y="1653307"/>
          <a:ext cx="2036836" cy="7536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4396C-4441-44FD-BA12-AD2083632828}">
      <dsp:nvSpPr>
        <dsp:cNvPr id="0" name=""/>
        <dsp:cNvSpPr/>
      </dsp:nvSpPr>
      <dsp:spPr>
        <a:xfrm>
          <a:off x="4029329" y="124629"/>
          <a:ext cx="3999997" cy="146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Il</a:t>
          </a:r>
          <a:r>
            <a:rPr lang="fr-CA" sz="1800" kern="1200" dirty="0">
              <a:latin typeface="Arial Rounded MT Bold" panose="020F0704030504030204" pitchFamily="34" charset="0"/>
            </a:rPr>
            <a:t> </a:t>
          </a:r>
          <a:r>
            <a:rPr lang="fr-CA" sz="18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y a déjà plus de 10 ans, dans le souci d’améliorer la qualité de vie de ses citoyens, un comité a été formé pour développer une </a:t>
          </a:r>
          <a:r>
            <a:rPr lang="fr-CA" sz="1800" b="1" i="1" kern="1200" dirty="0">
              <a:solidFill>
                <a:schemeClr val="bg1"/>
              </a:solidFill>
              <a:latin typeface="Arial Rounded MT Bold" panose="020F0704030504030204" pitchFamily="34" charset="0"/>
            </a:rPr>
            <a:t>Politique familiale</a:t>
          </a:r>
          <a:r>
            <a:rPr lang="fr-CA" sz="18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 dévoilée en 2008.   </a:t>
          </a:r>
        </a:p>
      </dsp:txBody>
      <dsp:txXfrm>
        <a:off x="4072185" y="167485"/>
        <a:ext cx="3914285" cy="1377492"/>
      </dsp:txXfrm>
    </dsp:sp>
    <dsp:sp modelId="{EDC8FB40-F83B-4ED1-A925-FDA798E6C528}">
      <dsp:nvSpPr>
        <dsp:cNvPr id="0" name=""/>
        <dsp:cNvSpPr/>
      </dsp:nvSpPr>
      <dsp:spPr>
        <a:xfrm rot="20278146">
          <a:off x="7252379" y="3352242"/>
          <a:ext cx="2833882" cy="7536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CC6E4-432B-4DEF-ADE4-CA1D0A0BCA2F}">
      <dsp:nvSpPr>
        <dsp:cNvPr id="0" name=""/>
        <dsp:cNvSpPr/>
      </dsp:nvSpPr>
      <dsp:spPr>
        <a:xfrm>
          <a:off x="8011026" y="1312899"/>
          <a:ext cx="3999997" cy="2799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La politique familiale avait également noté comme objectif </a:t>
          </a:r>
          <a:r>
            <a:rPr lang="fr-CA" sz="1700" kern="1200" dirty="0">
              <a:solidFill>
                <a:schemeClr val="bg1"/>
              </a:solidFill>
              <a:latin typeface="Arial Rounded MT Bold" panose="020F0704030504030204" pitchFamily="34" charset="0"/>
            </a:rPr>
            <a:t>la sensibilisation des familles à la protection de leur environnement</a:t>
          </a:r>
          <a:r>
            <a:rPr lang="fr-CA" sz="17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.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   Le projet de nouvelle bibliothèque, s’arrimera parfaitement à ce souci de l’environnement et à cet intérêt envers la nature environnante dans lesquels la Municipalité se reconnaît</a:t>
          </a:r>
          <a:r>
            <a:rPr lang="fr-CA" sz="1700" kern="1200" dirty="0">
              <a:solidFill>
                <a:schemeClr val="tx1"/>
              </a:solidFill>
            </a:rPr>
            <a:t>.</a:t>
          </a:r>
        </a:p>
      </dsp:txBody>
      <dsp:txXfrm>
        <a:off x="8093035" y="1394908"/>
        <a:ext cx="3835979" cy="2635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48312-7A0D-4569-8AF2-F99840F1A786}">
      <dsp:nvSpPr>
        <dsp:cNvPr id="0" name=""/>
        <dsp:cNvSpPr/>
      </dsp:nvSpPr>
      <dsp:spPr>
        <a:xfrm>
          <a:off x="2655" y="6274"/>
          <a:ext cx="2663976" cy="26639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608" tIns="17780" rIns="14660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latin typeface="Arial Rounded MT Bold" panose="020F0704030504030204" pitchFamily="34" charset="0"/>
            </a:rPr>
            <a:t>Les arts et la culture influencent positivement les aspects social, économique et environnemental du territoire et de la collectivité.</a:t>
          </a:r>
        </a:p>
      </dsp:txBody>
      <dsp:txXfrm>
        <a:off x="392785" y="396404"/>
        <a:ext cx="1883716" cy="1883716"/>
      </dsp:txXfrm>
    </dsp:sp>
    <dsp:sp modelId="{E94AEA5C-8B8C-4B8D-B061-6D93A82AEEC7}">
      <dsp:nvSpPr>
        <dsp:cNvPr id="0" name=""/>
        <dsp:cNvSpPr/>
      </dsp:nvSpPr>
      <dsp:spPr>
        <a:xfrm>
          <a:off x="2133836" y="6274"/>
          <a:ext cx="2663976" cy="26639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608" tIns="19050" rIns="146608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>
              <a:latin typeface="Arial Rounded MT Bold" panose="020F0704030504030204" pitchFamily="34" charset="0"/>
            </a:rPr>
            <a:t>La croissance démographique incite à nous pencher sur les besoins grandissants des citoyens en matière de culture.</a:t>
          </a:r>
        </a:p>
      </dsp:txBody>
      <dsp:txXfrm>
        <a:off x="2523966" y="396404"/>
        <a:ext cx="1883716" cy="1883716"/>
      </dsp:txXfrm>
    </dsp:sp>
    <dsp:sp modelId="{FC74F0FD-FDE7-4BAC-850F-D611EDEB41F3}">
      <dsp:nvSpPr>
        <dsp:cNvPr id="0" name=""/>
        <dsp:cNvSpPr/>
      </dsp:nvSpPr>
      <dsp:spPr>
        <a:xfrm>
          <a:off x="4265017" y="6274"/>
          <a:ext cx="2663976" cy="26639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608" tIns="19050" rIns="146608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>
              <a:latin typeface="Arial Rounded MT Bold" panose="020F0704030504030204" pitchFamily="34" charset="0"/>
            </a:rPr>
            <a:t>La culture est un élément rassembleur qui joue un rôle de premier rang dans le maintien du sentiment d’appartenance</a:t>
          </a:r>
        </a:p>
      </dsp:txBody>
      <dsp:txXfrm>
        <a:off x="4655147" y="396404"/>
        <a:ext cx="1883716" cy="1883716"/>
      </dsp:txXfrm>
    </dsp:sp>
    <dsp:sp modelId="{4AD3326D-9B03-4905-BC9E-9142AF89F2BF}">
      <dsp:nvSpPr>
        <dsp:cNvPr id="0" name=""/>
        <dsp:cNvSpPr/>
      </dsp:nvSpPr>
      <dsp:spPr>
        <a:xfrm>
          <a:off x="6398853" y="12548"/>
          <a:ext cx="2663976" cy="26639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608" tIns="22860" rIns="14660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latin typeface="Arial Rounded MT Bold" panose="020F0704030504030204" pitchFamily="34" charset="0"/>
            </a:rPr>
            <a:t>Mise en valeur de la bibliothèque comme pôle d’information culturelle à la population.</a:t>
          </a:r>
        </a:p>
      </dsp:txBody>
      <dsp:txXfrm>
        <a:off x="6788983" y="402678"/>
        <a:ext cx="1883716" cy="1883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020B9-0202-459D-A2A1-6C25D79E1099}">
      <dsp:nvSpPr>
        <dsp:cNvPr id="0" name=""/>
        <dsp:cNvSpPr/>
      </dsp:nvSpPr>
      <dsp:spPr>
        <a:xfrm>
          <a:off x="469688" y="2441405"/>
          <a:ext cx="2121446" cy="1060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5400" kern="1200" dirty="0"/>
            <a:t>MADA</a:t>
          </a:r>
        </a:p>
      </dsp:txBody>
      <dsp:txXfrm>
        <a:off x="500756" y="2472473"/>
        <a:ext cx="2059310" cy="998587"/>
      </dsp:txXfrm>
    </dsp:sp>
    <dsp:sp modelId="{0432BC9A-0196-4097-BA8D-1103812D2FAE}">
      <dsp:nvSpPr>
        <dsp:cNvPr id="0" name=""/>
        <dsp:cNvSpPr/>
      </dsp:nvSpPr>
      <dsp:spPr>
        <a:xfrm rot="17856648">
          <a:off x="2056183" y="2072207"/>
          <a:ext cx="199409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94090" y="160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700" kern="1200"/>
        </a:p>
      </dsp:txBody>
      <dsp:txXfrm>
        <a:off x="3003376" y="2038416"/>
        <a:ext cx="99704" cy="99704"/>
      </dsp:txXfrm>
    </dsp:sp>
    <dsp:sp modelId="{AAE3D1E2-B869-43C9-87C7-BB9B9E72D3D5}">
      <dsp:nvSpPr>
        <dsp:cNvPr id="0" name=""/>
        <dsp:cNvSpPr/>
      </dsp:nvSpPr>
      <dsp:spPr>
        <a:xfrm>
          <a:off x="3515322" y="674409"/>
          <a:ext cx="2121446" cy="1060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Augmenter et soutenir la </a:t>
          </a:r>
          <a:r>
            <a:rPr lang="fr-CA" sz="1400" kern="1200" dirty="0">
              <a:solidFill>
                <a:schemeClr val="accent5"/>
              </a:solidFill>
              <a:latin typeface="Arial Rounded MT Bold" panose="020F0704030504030204" pitchFamily="34" charset="0"/>
            </a:rPr>
            <a:t>création d'activités culturelles</a:t>
          </a:r>
          <a:r>
            <a:rPr lang="fr-CA" sz="14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, sportives et sociales pour les aînés.</a:t>
          </a:r>
        </a:p>
      </dsp:txBody>
      <dsp:txXfrm>
        <a:off x="3546390" y="705477"/>
        <a:ext cx="2059310" cy="998587"/>
      </dsp:txXfrm>
    </dsp:sp>
    <dsp:sp modelId="{0357EDC8-8F1C-41A2-9B4F-44AF35228472}">
      <dsp:nvSpPr>
        <dsp:cNvPr id="0" name=""/>
        <dsp:cNvSpPr/>
      </dsp:nvSpPr>
      <dsp:spPr>
        <a:xfrm rot="19138138">
          <a:off x="5510915" y="852375"/>
          <a:ext cx="102467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24678" y="160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5997637" y="842820"/>
        <a:ext cx="51233" cy="51233"/>
      </dsp:txXfrm>
    </dsp:sp>
    <dsp:sp modelId="{8E3314C1-7D35-42FE-B95B-5C788F5B6BFE}">
      <dsp:nvSpPr>
        <dsp:cNvPr id="0" name=""/>
        <dsp:cNvSpPr/>
      </dsp:nvSpPr>
      <dsp:spPr>
        <a:xfrm>
          <a:off x="6409739" y="1741"/>
          <a:ext cx="2121446" cy="1060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Bonifier l'offre de service en activités culturelles et intellectuelles</a:t>
          </a:r>
        </a:p>
      </dsp:txBody>
      <dsp:txXfrm>
        <a:off x="6440807" y="32809"/>
        <a:ext cx="2059310" cy="998587"/>
      </dsp:txXfrm>
    </dsp:sp>
    <dsp:sp modelId="{42DB62C4-7F69-448A-9F48-1C619B2666D4}">
      <dsp:nvSpPr>
        <dsp:cNvPr id="0" name=""/>
        <dsp:cNvSpPr/>
      </dsp:nvSpPr>
      <dsp:spPr>
        <a:xfrm rot="2117615">
          <a:off x="5549738" y="1462291"/>
          <a:ext cx="94703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47032" y="160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5999578" y="1454677"/>
        <a:ext cx="47351" cy="47351"/>
      </dsp:txXfrm>
    </dsp:sp>
    <dsp:sp modelId="{E426F442-C082-46F4-AB4F-5E3672DACBD2}">
      <dsp:nvSpPr>
        <dsp:cNvPr id="0" name=""/>
        <dsp:cNvSpPr/>
      </dsp:nvSpPr>
      <dsp:spPr>
        <a:xfrm>
          <a:off x="6409739" y="1221573"/>
          <a:ext cx="2121446" cy="1060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Réorganiser le club de lecture afin qu'un volet et les horaires correspondent aux intérêts des aînés.</a:t>
          </a:r>
        </a:p>
      </dsp:txBody>
      <dsp:txXfrm>
        <a:off x="6440807" y="1252641"/>
        <a:ext cx="2059310" cy="998587"/>
      </dsp:txXfrm>
    </dsp:sp>
    <dsp:sp modelId="{DCE7BA66-B6B1-4727-AB2B-5A19BD3159F4}">
      <dsp:nvSpPr>
        <dsp:cNvPr id="0" name=""/>
        <dsp:cNvSpPr/>
      </dsp:nvSpPr>
      <dsp:spPr>
        <a:xfrm>
          <a:off x="2591135" y="2955704"/>
          <a:ext cx="84857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48578" y="160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2994210" y="2950552"/>
        <a:ext cx="42428" cy="42428"/>
      </dsp:txXfrm>
    </dsp:sp>
    <dsp:sp modelId="{3961DD80-C2EC-457F-BA35-68A45351A99D}">
      <dsp:nvSpPr>
        <dsp:cNvPr id="0" name=""/>
        <dsp:cNvSpPr/>
      </dsp:nvSpPr>
      <dsp:spPr>
        <a:xfrm>
          <a:off x="3439714" y="2441405"/>
          <a:ext cx="2121446" cy="1060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Développer, en collaboration avec les organismes du milieu,  une série de conférences portant sur divers sujets intéressants les aînés.</a:t>
          </a:r>
        </a:p>
      </dsp:txBody>
      <dsp:txXfrm>
        <a:off x="3470782" y="2472473"/>
        <a:ext cx="2059310" cy="998587"/>
      </dsp:txXfrm>
    </dsp:sp>
    <dsp:sp modelId="{FA3BD7C5-7D04-47B3-A7F3-7D657E527B41}">
      <dsp:nvSpPr>
        <dsp:cNvPr id="0" name=""/>
        <dsp:cNvSpPr/>
      </dsp:nvSpPr>
      <dsp:spPr>
        <a:xfrm>
          <a:off x="5561160" y="2955704"/>
          <a:ext cx="84857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48578" y="160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5964235" y="2950552"/>
        <a:ext cx="42428" cy="42428"/>
      </dsp:txXfrm>
    </dsp:sp>
    <dsp:sp modelId="{3BA2157F-0848-4105-A1B1-E80EBE71A933}">
      <dsp:nvSpPr>
        <dsp:cNvPr id="0" name=""/>
        <dsp:cNvSpPr/>
      </dsp:nvSpPr>
      <dsp:spPr>
        <a:xfrm>
          <a:off x="6409739" y="2441405"/>
          <a:ext cx="2121446" cy="1060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Organiser des activités pour montrer aux jeunes à faire un arbre généalogique</a:t>
          </a:r>
          <a:r>
            <a:rPr lang="fr-CA" sz="11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.</a:t>
          </a:r>
        </a:p>
      </dsp:txBody>
      <dsp:txXfrm>
        <a:off x="6440807" y="2472473"/>
        <a:ext cx="2059310" cy="998587"/>
      </dsp:txXfrm>
    </dsp:sp>
    <dsp:sp modelId="{9DB4D16F-84C0-478C-B0F9-C30771148EE8}">
      <dsp:nvSpPr>
        <dsp:cNvPr id="0" name=""/>
        <dsp:cNvSpPr/>
      </dsp:nvSpPr>
      <dsp:spPr>
        <a:xfrm rot="3907178">
          <a:off x="2006952" y="3870578"/>
          <a:ext cx="201694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16944" y="16062"/>
              </a:lnTo>
            </a:path>
          </a:pathLst>
        </a:custGeom>
        <a:noFill/>
        <a:ln w="12700" cap="rnd" cmpd="sng" algn="ctr">
          <a:solidFill>
            <a:schemeClr val="accent1"/>
          </a:solidFill>
          <a:prstDash val="dash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700" kern="1200"/>
        </a:p>
      </dsp:txBody>
      <dsp:txXfrm>
        <a:off x="2965001" y="3836217"/>
        <a:ext cx="100847" cy="100847"/>
      </dsp:txXfrm>
    </dsp:sp>
    <dsp:sp modelId="{5573D508-6095-48B4-8C8F-A42CBAEC28F2}">
      <dsp:nvSpPr>
        <dsp:cNvPr id="0" name=""/>
        <dsp:cNvSpPr/>
      </dsp:nvSpPr>
      <dsp:spPr>
        <a:xfrm>
          <a:off x="3439714" y="4271153"/>
          <a:ext cx="2121446" cy="1060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Adhésion à </a:t>
          </a:r>
          <a:r>
            <a:rPr lang="fr-CA" sz="1800" kern="1200" dirty="0">
              <a:solidFill>
                <a:schemeClr val="accent5"/>
              </a:solidFill>
              <a:latin typeface="Arial Rounded MT Bold" panose="020F0704030504030204" pitchFamily="34" charset="0"/>
            </a:rPr>
            <a:t>Biblio-Aidants</a:t>
          </a:r>
        </a:p>
      </dsp:txBody>
      <dsp:txXfrm>
        <a:off x="3470782" y="4302221"/>
        <a:ext cx="2059310" cy="998587"/>
      </dsp:txXfrm>
    </dsp:sp>
    <dsp:sp modelId="{43B169F9-7366-4BF5-9263-96A964A6A8B1}">
      <dsp:nvSpPr>
        <dsp:cNvPr id="0" name=""/>
        <dsp:cNvSpPr/>
      </dsp:nvSpPr>
      <dsp:spPr>
        <a:xfrm rot="19457599">
          <a:off x="5462936" y="4480494"/>
          <a:ext cx="104502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45027" y="160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5959324" y="4470431"/>
        <a:ext cx="52251" cy="52251"/>
      </dsp:txXfrm>
    </dsp:sp>
    <dsp:sp modelId="{AB547872-CFA9-46B1-BA0B-14B36A843AAB}">
      <dsp:nvSpPr>
        <dsp:cNvPr id="0" name=""/>
        <dsp:cNvSpPr/>
      </dsp:nvSpPr>
      <dsp:spPr>
        <a:xfrm>
          <a:off x="6409739" y="3661237"/>
          <a:ext cx="2121446" cy="1060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Faire connaître aux aînés les services de maintien à domicile du CSSS</a:t>
          </a:r>
        </a:p>
      </dsp:txBody>
      <dsp:txXfrm>
        <a:off x="6440807" y="3692305"/>
        <a:ext cx="2059310" cy="998587"/>
      </dsp:txXfrm>
    </dsp:sp>
    <dsp:sp modelId="{D6E19356-E837-4205-BAC8-FA95EFB0D5CC}">
      <dsp:nvSpPr>
        <dsp:cNvPr id="0" name=""/>
        <dsp:cNvSpPr/>
      </dsp:nvSpPr>
      <dsp:spPr>
        <a:xfrm rot="2142401">
          <a:off x="5462936" y="5090410"/>
          <a:ext cx="104502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45027" y="160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5959324" y="5080347"/>
        <a:ext cx="52251" cy="52251"/>
      </dsp:txXfrm>
    </dsp:sp>
    <dsp:sp modelId="{A2A12196-AF14-4BD8-9708-DD3BF10E5AF2}">
      <dsp:nvSpPr>
        <dsp:cNvPr id="0" name=""/>
        <dsp:cNvSpPr/>
      </dsp:nvSpPr>
      <dsp:spPr>
        <a:xfrm>
          <a:off x="6409739" y="4881069"/>
          <a:ext cx="2121446" cy="1060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Informer les aînés sur différents thèmes concernant la santé et les bonnes habitudes de vie.</a:t>
          </a:r>
        </a:p>
      </dsp:txBody>
      <dsp:txXfrm>
        <a:off x="6440807" y="4912137"/>
        <a:ext cx="2059310" cy="998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295ED-9736-43AE-8291-B228FDF0FC19}" type="datetimeFigureOut">
              <a:rPr lang="fr-CA" smtClean="0"/>
              <a:t>2018-06-16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3D48F-22E1-4477-A7F8-43B3C89E60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2740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29054E25-CB89-4A3E-BCB4-95737BB86063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BA19623A-6EE8-4C36-B835-68CD522444C6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7013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623A-6EE8-4C36-B835-68CD522444C6}" type="slidenum">
              <a:rPr lang="fr-CA" smtClean="0"/>
              <a:t>19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1959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623A-6EE8-4C36-B835-68CD522444C6}" type="slidenum">
              <a:rPr lang="fr-CA" smtClean="0"/>
              <a:t>20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0880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623A-6EE8-4C36-B835-68CD522444C6}" type="slidenum">
              <a:rPr lang="fr-CA" smtClean="0"/>
              <a:t>22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9684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623A-6EE8-4C36-B835-68CD522444C6}" type="slidenum">
              <a:rPr lang="fr-CA" smtClean="0"/>
              <a:t>29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6168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8451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653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16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81520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76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981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96735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4145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3193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327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1252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711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1013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9255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1624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212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4E23C-252A-4C14-8440-95999A1875A2}" type="datetimeFigureOut">
              <a:rPr lang="fr-CA" smtClean="0"/>
              <a:t>2018-06-16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E9F5F4-8064-4270-A153-EE57319680CC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7623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288" y="54226"/>
            <a:ext cx="2919514" cy="28161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81" y="0"/>
            <a:ext cx="2791484" cy="28703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96819"/>
            <a:ext cx="4092315" cy="30493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4634" y="3397906"/>
            <a:ext cx="8596668" cy="1320800"/>
          </a:xfrm>
        </p:spPr>
        <p:txBody>
          <a:bodyPr>
            <a:normAutofit fontScale="90000"/>
          </a:bodyPr>
          <a:lstStyle/>
          <a:p>
            <a:pPr algn="r"/>
            <a:br>
              <a:rPr lang="fr-CA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CA" sz="40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La bibliothèque de demain, </a:t>
            </a:r>
            <a:r>
              <a:rPr lang="fr-CA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aujourd’hui</a:t>
            </a:r>
            <a:br>
              <a:rPr lang="fr-CA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br>
              <a:rPr lang="fr-CA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br>
              <a:rPr lang="fr-CA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sz="1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Présentation à Sainte-Anne-des-Lacs, 16 juin 2018</a:t>
            </a:r>
            <a:endParaRPr lang="fr-CA" sz="40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6" y="5392099"/>
            <a:ext cx="1841953" cy="13441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663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0337" y="2235953"/>
            <a:ext cx="4787079" cy="3849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dirty="0">
                <a:latin typeface="Arial Rounded MT Bold" panose="020F0704030504030204" pitchFamily="34" charset="0"/>
              </a:rPr>
              <a:t>La bibliothèque est un lieu de création</a:t>
            </a:r>
          </a:p>
          <a:p>
            <a:pPr marL="0" indent="0">
              <a:buNone/>
            </a:pPr>
            <a:r>
              <a:rPr lang="fr-CA" sz="2000" dirty="0">
                <a:latin typeface="Arial Rounded MT Bold" panose="020F0704030504030204" pitchFamily="34" charset="0"/>
              </a:rPr>
              <a:t>Numérique, artistique, littéraire... </a:t>
            </a:r>
          </a:p>
          <a:p>
            <a:pPr marL="0" indent="0">
              <a:buNone/>
            </a:pPr>
            <a:r>
              <a:rPr lang="fr-CA" sz="2000" dirty="0">
                <a:latin typeface="Arial Rounded MT Bold" panose="020F0704030504030204" pitchFamily="34" charset="0"/>
              </a:rPr>
              <a:t>C’est pour cela la bibliothèque met à la disposition du public des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ressources matérielles </a:t>
            </a:r>
            <a:r>
              <a:rPr lang="fr-CA" sz="2000" dirty="0">
                <a:latin typeface="Arial Rounded MT Bold" panose="020F0704030504030204" pitchFamily="34" charset="0"/>
              </a:rPr>
              <a:t>(documents, outils, informatiques…) et des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ressources humaines </a:t>
            </a:r>
            <a:r>
              <a:rPr lang="fr-CA" sz="2000" dirty="0">
                <a:latin typeface="Arial Rounded MT Bold" panose="020F0704030504030204" pitchFamily="34" charset="0"/>
              </a:rPr>
              <a:t>(accueil, aide au lecteur, professionnels de l’information…)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165" y="3237157"/>
            <a:ext cx="59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2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416" y="2720934"/>
            <a:ext cx="6190488" cy="3512774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La bibliothèque de demain, </a:t>
            </a: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aujourd’hui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endParaRPr lang="fr-CA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77283" y="1440044"/>
            <a:ext cx="950402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7 piliers d’une bibliothèque </a:t>
            </a:r>
            <a:r>
              <a:rPr lang="fr-CA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troisième lieu</a:t>
            </a:r>
          </a:p>
        </p:txBody>
      </p:sp>
    </p:spTree>
    <p:extLst>
      <p:ext uri="{BB962C8B-B14F-4D97-AF65-F5344CB8AC3E}">
        <p14:creationId xmlns:p14="http://schemas.microsoft.com/office/powerpoint/2010/main" val="204298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4234" y="2708362"/>
            <a:ext cx="4251191" cy="3849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dirty="0">
                <a:latin typeface="Arial Rounded MT Bold" panose="020F0704030504030204" pitchFamily="34" charset="0"/>
              </a:rPr>
              <a:t>La bibliothèque est un lieu d’apprentissage</a:t>
            </a:r>
            <a:r>
              <a:rPr lang="fr-CA" sz="2400" dirty="0">
                <a:latin typeface="Arial Rounded MT Bold" panose="020F0704030504030204" pitchFamily="34" charset="0"/>
              </a:rPr>
              <a:t> </a:t>
            </a:r>
            <a:endParaRPr lang="fr-CA" sz="2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CA" sz="2000" dirty="0">
                <a:latin typeface="Arial Rounded MT Bold" panose="020F0704030504030204" pitchFamily="34" charset="0"/>
              </a:rPr>
              <a:t>La bibliothèque est un lieu où l’on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apprend, où l’on vient se former, </a:t>
            </a:r>
            <a:r>
              <a:rPr lang="fr-CA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personnellement et professionnellement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, tout au long de la vie</a:t>
            </a:r>
            <a:r>
              <a:rPr lang="fr-CA" sz="2000" dirty="0">
                <a:latin typeface="Arial Rounded MT Bold" panose="020F0704030504030204" pitchFamily="34" charset="0"/>
              </a:rPr>
              <a:t>, quelque soit son âge, ses motivations.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165" y="3237157"/>
            <a:ext cx="59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3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61" y="2235953"/>
            <a:ext cx="6482797" cy="4321476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La bibliothèque de demain, </a:t>
            </a: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aujourd’hui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endParaRPr lang="fr-CA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77283" y="1440044"/>
            <a:ext cx="950402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7 piliers d’une bibliothèque </a:t>
            </a:r>
            <a:r>
              <a:rPr lang="fr-CA" i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troisième lieu</a:t>
            </a:r>
            <a:endParaRPr lang="fr-CA" i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2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9224" y="2386970"/>
            <a:ext cx="4594158" cy="3849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dirty="0">
                <a:latin typeface="Arial Rounded MT Bold" panose="020F0704030504030204" pitchFamily="34" charset="0"/>
              </a:rPr>
              <a:t>La bibliothèque est un lieu de socialisation pour tous</a:t>
            </a:r>
          </a:p>
          <a:p>
            <a:pPr marL="0" indent="0">
              <a:buNone/>
            </a:pPr>
            <a:r>
              <a:rPr lang="fr-CA" sz="2000" dirty="0">
                <a:latin typeface="Arial Rounded MT Bold" panose="020F0704030504030204" pitchFamily="34" charset="0"/>
              </a:rPr>
              <a:t>Une approche qui doit se refléter dans tous les espaces de la bibliothèque et dans la vision du projet. </a:t>
            </a:r>
          </a:p>
          <a:p>
            <a:pPr marL="0" indent="0">
              <a:buNone/>
            </a:pPr>
            <a:r>
              <a:rPr lang="fr-CA" sz="2000" dirty="0">
                <a:latin typeface="Arial Rounded MT Bold" panose="020F0704030504030204" pitchFamily="34" charset="0"/>
              </a:rPr>
              <a:t>La bibliothèque est un </a:t>
            </a:r>
            <a:r>
              <a:rPr lang="fr-CA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espace de rencontre</a:t>
            </a:r>
            <a:r>
              <a:rPr lang="fr-CA" sz="2000" dirty="0">
                <a:latin typeface="Arial Rounded MT Bold" panose="020F0704030504030204" pitchFamily="34" charset="0"/>
              </a:rPr>
              <a:t>, de discussion et de débat. Elle  favorise les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interactions</a:t>
            </a:r>
            <a:r>
              <a:rPr lang="fr-CA" sz="2000" dirty="0">
                <a:latin typeface="Arial Rounded MT Bold" panose="020F0704030504030204" pitchFamily="34" charset="0"/>
              </a:rPr>
              <a:t> et les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connexions</a:t>
            </a:r>
            <a:r>
              <a:rPr lang="fr-CA" sz="2000" dirty="0">
                <a:latin typeface="Arial Rounded MT Bold" panose="020F0704030504030204" pitchFamily="34" charset="0"/>
              </a:rPr>
              <a:t>, les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loisirs</a:t>
            </a:r>
            <a:r>
              <a:rPr lang="fr-CA" sz="2000" dirty="0">
                <a:latin typeface="Arial Rounded MT Bold" panose="020F0704030504030204" pitchFamily="34" charset="0"/>
              </a:rPr>
              <a:t> et la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détente.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165" y="3237157"/>
            <a:ext cx="59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4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716" y="2524271"/>
            <a:ext cx="5201404" cy="3905104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La bibliothèque de demain, </a:t>
            </a: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aujourd’hui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endParaRPr lang="fr-CA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77283" y="1440044"/>
            <a:ext cx="950402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7 piliers d’une bibliothèque </a:t>
            </a:r>
            <a:r>
              <a:rPr lang="fr-CA" i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troisième lieu</a:t>
            </a:r>
            <a:endParaRPr lang="fr-CA" i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5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9224" y="2463419"/>
            <a:ext cx="4251191" cy="3849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dirty="0">
                <a:latin typeface="Arial Rounded MT Bold" panose="020F0704030504030204" pitchFamily="34" charset="0"/>
              </a:rPr>
              <a:t>La bibliothèque est un lieu d’expériences</a:t>
            </a:r>
            <a:endParaRPr lang="fr-CA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CA" sz="2000" dirty="0">
                <a:latin typeface="Arial Rounded MT Bold" panose="020F0704030504030204" pitchFamily="34" charset="0"/>
              </a:rPr>
              <a:t>La bibliothèque est centrée sur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l’usager</a:t>
            </a:r>
            <a:r>
              <a:rPr lang="fr-CA" sz="2000" dirty="0">
                <a:latin typeface="Arial Rounded MT Bold" panose="020F0704030504030204" pitchFamily="34" charset="0"/>
              </a:rPr>
              <a:t>, ses besoins, ses préférences. Il faut donner envie au public de rester, de s’asseoir et de vivre un moment agréable.</a:t>
            </a:r>
          </a:p>
          <a:p>
            <a:pPr marL="0" indent="0">
              <a:buNone/>
            </a:pPr>
            <a:r>
              <a:rPr lang="fr-CA" sz="2000" dirty="0">
                <a:latin typeface="Arial Rounded MT Bold" panose="020F0704030504030204" pitchFamily="34" charset="0"/>
              </a:rPr>
              <a:t> </a:t>
            </a:r>
            <a:r>
              <a:rPr lang="fr-CA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L’objectif est beaucoup plus que de prêter des documents.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165" y="3237157"/>
            <a:ext cx="59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5</a:t>
            </a:r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927" y="2425723"/>
            <a:ext cx="5585718" cy="3965551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La bibliothèque de demain, </a:t>
            </a: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aujourd’hui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endParaRPr lang="fr-CA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77283" y="1440044"/>
            <a:ext cx="950402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7 piliers d’une bibliothèque </a:t>
            </a:r>
            <a:r>
              <a:rPr lang="fr-CA" i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troisième lieu</a:t>
            </a:r>
            <a:endParaRPr lang="fr-CA" i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8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4234" y="2346323"/>
            <a:ext cx="4429039" cy="3849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dirty="0">
                <a:latin typeface="Arial Rounded MT Bold" panose="020F0704030504030204" pitchFamily="34" charset="0"/>
              </a:rPr>
              <a:t>Dans la bibliothèque, chacun trouve sa place</a:t>
            </a:r>
            <a:endParaRPr lang="fr-CA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CA" sz="2000" dirty="0">
                <a:latin typeface="Arial Rounded MT Bold" panose="020F0704030504030204" pitchFamily="34" charset="0"/>
              </a:rPr>
              <a:t>La bibliothèque est un lieu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ouvert à tous </a:t>
            </a:r>
            <a:r>
              <a:rPr lang="fr-CA" sz="2000" dirty="0">
                <a:latin typeface="Arial Rounded MT Bold" panose="020F0704030504030204" pitchFamily="34" charset="0"/>
              </a:rPr>
              <a:t>et conçu pour chacun d’entre nous.   En découpant l’espace en zones destinées à des usages bien définis, on s’assure également de créer un endroit qui répondra </a:t>
            </a:r>
            <a:r>
              <a:rPr lang="fr-CA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aux besoins de chaque visiteur.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165" y="3237157"/>
            <a:ext cx="59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6</a:t>
            </a:r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La bibliothèque de demain, </a:t>
            </a: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aujourd’hui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endParaRPr lang="fr-CA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77283" y="1440044"/>
            <a:ext cx="950402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7 piliers d’une bibliothèque </a:t>
            </a:r>
            <a:r>
              <a:rPr lang="fr-CA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troisième lieu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35" y="2463759"/>
            <a:ext cx="5517526" cy="41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1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4175" y="2507755"/>
            <a:ext cx="5336625" cy="3849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dirty="0">
                <a:latin typeface="Arial Rounded MT Bold" panose="020F0704030504030204" pitchFamily="34" charset="0"/>
              </a:rPr>
              <a:t>L’usager est considéré comme membre participatif de la bibliothèque</a:t>
            </a:r>
            <a:endParaRPr lang="fr-CA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CA" sz="2000" dirty="0">
                <a:latin typeface="Arial Rounded MT Bold" panose="020F0704030504030204" pitchFamily="34" charset="0"/>
              </a:rPr>
              <a:t>L’usager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participe à la vie du lieu</a:t>
            </a:r>
            <a:r>
              <a:rPr lang="fr-CA" sz="2000" dirty="0">
                <a:latin typeface="Arial Rounded MT Bold" panose="020F0704030504030204" pitchFamily="34" charset="0"/>
              </a:rPr>
              <a:t>, peut donner son avis, peut même donner du temps et contribuer, </a:t>
            </a:r>
            <a:r>
              <a:rPr lang="fr-CA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encadré par des professionnels</a:t>
            </a:r>
            <a:r>
              <a:rPr lang="fr-CA" sz="2000" dirty="0">
                <a:latin typeface="Arial Rounded MT Bold" panose="020F0704030504030204" pitchFamily="34" charset="0"/>
              </a:rPr>
              <a:t>, au fonctionnement du lieu</a:t>
            </a:r>
            <a:r>
              <a:rPr lang="fr-CA" sz="24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165" y="3237157"/>
            <a:ext cx="59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7</a:t>
            </a:r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446" y="2437187"/>
            <a:ext cx="4654445" cy="3838795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La bibliothèque de demain, </a:t>
            </a: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aujourd’hui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endParaRPr lang="fr-CA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77283" y="1440044"/>
            <a:ext cx="950402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7 piliers d’une bibliothèque </a:t>
            </a:r>
            <a:r>
              <a:rPr lang="fr-CA" i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troisième lieu</a:t>
            </a:r>
            <a:endParaRPr lang="fr-CA" i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11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9259" y="154305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Partie 2</a:t>
            </a:r>
            <a:br>
              <a:rPr lang="fr-CA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br>
              <a:rPr lang="fr-CA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Municipalité de </a:t>
            </a: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Sainte-Anne-des-Lacs</a:t>
            </a:r>
            <a:endParaRPr lang="fr-C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96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7292" y="254157"/>
            <a:ext cx="8596668" cy="1320800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Municipalité de Sainte-Anne-des-Lacs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Éléments </a:t>
            </a:r>
            <a:r>
              <a:rPr lang="fr-CA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socio-démographiques</a:t>
            </a: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*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34459" y="1910057"/>
            <a:ext cx="9318668" cy="388077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r-CA" dirty="0">
                <a:latin typeface="Arial Rounded MT Bold" panose="020F0704030504030204" pitchFamily="34" charset="0"/>
              </a:rPr>
              <a:t>Sainte-Anne-des-Lacs a connu la plus </a:t>
            </a:r>
            <a:r>
              <a:rPr lang="fr-CA" b="1" dirty="0">
                <a:latin typeface="Arial Rounded MT Bold" panose="020F0704030504030204" pitchFamily="34" charset="0"/>
              </a:rPr>
              <a:t>forte croissance démographique </a:t>
            </a:r>
            <a:r>
              <a:rPr lang="fr-CA" dirty="0">
                <a:latin typeface="Arial Rounded MT Bold" panose="020F0704030504030204" pitchFamily="34" charset="0"/>
              </a:rPr>
              <a:t>dans les municipalités de la MRC entre 1981 et 2011, soit </a:t>
            </a:r>
            <a:r>
              <a:rPr lang="fr-CA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240,7%, comparativement à 118,5% pour l’ensemble de la MRC </a:t>
            </a:r>
            <a:r>
              <a:rPr lang="fr-CA" dirty="0">
                <a:latin typeface="Arial Rounded MT Bold" panose="020F0704030504030204" pitchFamily="34" charset="0"/>
              </a:rPr>
              <a:t>pour cette même période.  La Municipalité devrait dépasser les 4 000 habitants en 2022.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dirty="0">
                <a:latin typeface="Arial Rounded MT Bold" panose="020F0704030504030204" pitchFamily="34" charset="0"/>
              </a:rPr>
              <a:t>Bien que </a:t>
            </a:r>
            <a:r>
              <a:rPr lang="fr-CA" b="1" dirty="0">
                <a:latin typeface="Arial Rounded MT Bold" panose="020F0704030504030204" pitchFamily="34" charset="0"/>
              </a:rPr>
              <a:t>91% de la population ait le français </a:t>
            </a:r>
            <a:r>
              <a:rPr lang="fr-CA" dirty="0">
                <a:latin typeface="Arial Rounded MT Bold" panose="020F0704030504030204" pitchFamily="34" charset="0"/>
              </a:rPr>
              <a:t>comme langue maternelle, 64% des citoyens sont en mesure de s’exprimer dans les deux langues.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dirty="0">
                <a:latin typeface="Arial Rounded MT Bold" panose="020F0704030504030204" pitchFamily="34" charset="0"/>
              </a:rPr>
              <a:t>La population de la Municipalité de Sainte-Anne-des-Lacs a un </a:t>
            </a:r>
            <a:r>
              <a:rPr lang="fr-CA" b="1" dirty="0">
                <a:latin typeface="Arial Rounded MT Bold" panose="020F0704030504030204" pitchFamily="34" charset="0"/>
              </a:rPr>
              <a:t>âge médian de 51,4 ans</a:t>
            </a:r>
            <a:r>
              <a:rPr lang="fr-CA" dirty="0">
                <a:latin typeface="Arial Rounded MT Bold" panose="020F0704030504030204" pitchFamily="34" charset="0"/>
              </a:rPr>
              <a:t> tandis que l’âge médian au Québec est de 43,6 ans.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latin typeface="Arial Rounded MT Bold" panose="020F0704030504030204" pitchFamily="34" charset="0"/>
              </a:rPr>
              <a:t>La Municipalité se situait à </a:t>
            </a:r>
            <a:r>
              <a:rPr lang="fr-FR" b="1" dirty="0">
                <a:latin typeface="Arial Rounded MT Bold" panose="020F0704030504030204" pitchFamily="34" charset="0"/>
              </a:rPr>
              <a:t>4,4 % en termes de taux de chômage</a:t>
            </a:r>
            <a:r>
              <a:rPr lang="fr-FR" dirty="0">
                <a:latin typeface="Arial Rounded MT Bold" panose="020F0704030504030204" pitchFamily="34" charset="0"/>
              </a:rPr>
              <a:t>, inférieur au taux dans la MRC (6,9)% et au taux de la province qui se situe à 7,2%.   Quant au </a:t>
            </a:r>
            <a:r>
              <a:rPr lang="fr-FR" b="1" dirty="0">
                <a:latin typeface="Arial Rounded MT Bold" panose="020F0704030504030204" pitchFamily="34" charset="0"/>
              </a:rPr>
              <a:t>taux d’emploi, à 62,3%, </a:t>
            </a:r>
            <a:r>
              <a:rPr lang="fr-FR" dirty="0">
                <a:latin typeface="Arial Rounded MT Bold" panose="020F0704030504030204" pitchFamily="34" charset="0"/>
              </a:rPr>
              <a:t>il est supérieur à celui de la province, ce dernier se situant à 59,5%.</a:t>
            </a:r>
            <a:endParaRPr lang="fr-CA" dirty="0">
              <a:latin typeface="Arial Rounded MT Bold" panose="020F07040305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73020" y="6270366"/>
            <a:ext cx="8780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>
                <a:latin typeface="Arial Rounded MT Bold" panose="020F0704030504030204" pitchFamily="34" charset="0"/>
              </a:rPr>
              <a:t>*Recensement de Statistiques Canada, 2016</a:t>
            </a:r>
          </a:p>
          <a:p>
            <a:r>
              <a:rPr lang="fr-CA" sz="1100" dirty="0">
                <a:latin typeface="Arial Rounded MT Bold" panose="020F0704030504030204" pitchFamily="34" charset="0"/>
              </a:rPr>
              <a:t>*Profil socio-économique de la MRC du CLD des Pays-d’en-Haut, 2014</a:t>
            </a:r>
          </a:p>
        </p:txBody>
      </p:sp>
    </p:spTree>
    <p:extLst>
      <p:ext uri="{BB962C8B-B14F-4D97-AF65-F5344CB8AC3E}">
        <p14:creationId xmlns:p14="http://schemas.microsoft.com/office/powerpoint/2010/main" val="2374004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7292" y="254157"/>
            <a:ext cx="8596668" cy="1320800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Municipalité de Sainte-Anne-des-Lacs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Éléments </a:t>
            </a:r>
            <a:r>
              <a:rPr lang="fr-CA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socio-démographiques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07292" y="1634241"/>
            <a:ext cx="10289308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latin typeface="Arial Rounded MT Bold" panose="020F0704030504030204" pitchFamily="34" charset="0"/>
              </a:rPr>
              <a:t>Le r</a:t>
            </a:r>
            <a:r>
              <a:rPr lang="fr-FR" b="1" dirty="0">
                <a:latin typeface="Arial Rounded MT Bold" panose="020F0704030504030204" pitchFamily="34" charset="0"/>
              </a:rPr>
              <a:t>evenu total médian est de 39 643</a:t>
            </a:r>
            <a:r>
              <a:rPr lang="fr-FR" dirty="0">
                <a:latin typeface="Arial Rounded MT Bold" panose="020F0704030504030204" pitchFamily="34" charset="0"/>
              </a:rPr>
              <a:t>$, </a:t>
            </a:r>
            <a:r>
              <a:rPr lang="fr-FR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largement supérieur à la MRC</a:t>
            </a:r>
            <a:r>
              <a:rPr lang="fr-FR" dirty="0">
                <a:latin typeface="Arial Rounded MT Bold" panose="020F0704030504030204" pitchFamily="34" charset="0"/>
              </a:rPr>
              <a:t> (33 072$) et à </a:t>
            </a:r>
            <a:r>
              <a:rPr lang="fr-FR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la moyenne du Québec </a:t>
            </a:r>
            <a:r>
              <a:rPr lang="fr-FR" dirty="0">
                <a:latin typeface="Arial Rounded MT Bold" panose="020F0704030504030204" pitchFamily="34" charset="0"/>
              </a:rPr>
              <a:t>qui se situe à 28 522 $.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dirty="0">
                <a:latin typeface="Arial Rounded MT Bold" panose="020F0704030504030204" pitchFamily="34" charset="0"/>
              </a:rPr>
              <a:t>La Municipalité de Sainte-Anne-des-Lacs démontrait, en 2011, </a:t>
            </a:r>
            <a:r>
              <a:rPr lang="fr-CA" b="1" dirty="0">
                <a:latin typeface="Arial Rounded MT Bold" panose="020F0704030504030204" pitchFamily="34" charset="0"/>
              </a:rPr>
              <a:t>un taux d’étude postsecondaire de 71%,</a:t>
            </a:r>
            <a:r>
              <a:rPr lang="fr-CA" dirty="0">
                <a:latin typeface="Arial Rounded MT Bold" panose="020F0704030504030204" pitchFamily="34" charset="0"/>
              </a:rPr>
              <a:t> supérieur au taux de 58,5% s’appliquant à la province du Québec. </a:t>
            </a:r>
          </a:p>
          <a:p>
            <a:pPr marL="0" indent="0">
              <a:buNone/>
            </a:pPr>
            <a:endParaRPr lang="fr-CA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CA" dirty="0">
                <a:latin typeface="Arial Rounded MT Bold" panose="020F0704030504030204" pitchFamily="34" charset="0"/>
              </a:rPr>
              <a:t>Bref, la population de Sainte-Anne-des-Lacs présente des caractéristiques qui la placent toujours en position avantageuse : </a:t>
            </a:r>
            <a:r>
              <a:rPr lang="fr-CA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elle croît plus rapidement</a:t>
            </a:r>
            <a:r>
              <a:rPr lang="fr-CA" dirty="0">
                <a:latin typeface="Arial Rounded MT Bold" panose="020F0704030504030204" pitchFamily="34" charset="0"/>
              </a:rPr>
              <a:t>, elle est </a:t>
            </a:r>
            <a:r>
              <a:rPr lang="fr-CA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plus scolarisée</a:t>
            </a:r>
            <a:r>
              <a:rPr lang="fr-CA" dirty="0">
                <a:latin typeface="Arial Rounded MT Bold" panose="020F0704030504030204" pitchFamily="34" charset="0"/>
              </a:rPr>
              <a:t> et </a:t>
            </a:r>
            <a:r>
              <a:rPr lang="fr-CA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plus riche </a:t>
            </a:r>
            <a:r>
              <a:rPr lang="fr-CA" dirty="0">
                <a:latin typeface="Arial Rounded MT Bold" panose="020F0704030504030204" pitchFamily="34" charset="0"/>
              </a:rPr>
              <a:t>que la population moyenne de la MRC, de la région des Laurentides et du Québec. </a:t>
            </a:r>
          </a:p>
          <a:p>
            <a:pPr marL="0" indent="0" algn="just">
              <a:buNone/>
            </a:pPr>
            <a:r>
              <a:rPr lang="fr-CA" sz="1600" i="1" dirty="0">
                <a:latin typeface="Arial Rounded MT Bold" panose="020F0704030504030204" pitchFamily="34" charset="0"/>
              </a:rPr>
              <a:t>La population de Sainte-Anne-des-Lacs présente ainsi des caractéristiques démographiques et socioéconomiques qui permettent de penser qu’elle serait plus prédisposée à pratiquer des activités culturelles : </a:t>
            </a:r>
            <a:r>
              <a:rPr lang="fr-CA" sz="1600" i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elle est plus scolarisée et plus riche et ce sont-là les caractéristiques typiques des populations plus consommatrices des biens et de services culturels</a:t>
            </a:r>
            <a:r>
              <a:rPr lang="fr-CA" sz="1600" i="1" dirty="0">
                <a:latin typeface="Arial Rounded MT Bold" panose="020F0704030504030204" pitchFamily="34" charset="0"/>
              </a:rPr>
              <a:t>.*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93101" y="6488668"/>
            <a:ext cx="96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/>
              <a:t>*</a:t>
            </a:r>
            <a:r>
              <a:rPr lang="fr-CA" sz="1100" i="1" dirty="0">
                <a:latin typeface="Arial Rounded MT Bold" panose="020F0704030504030204" pitchFamily="34" charset="0"/>
              </a:rPr>
              <a:t>Claude Ducharme, Étude de faisabilité pour l’implantation d’un complexe culturel et récréatif à Sainte-Anne-des-Lacs, 2008</a:t>
            </a:r>
            <a:endParaRPr lang="fr-CA" sz="11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36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4892" y="157059"/>
            <a:ext cx="8596668" cy="1320800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Municipalité de Sainte-Anne-des-Lacs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Politiques actuelles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4892" y="1477859"/>
            <a:ext cx="4964833" cy="522858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fr-CA" sz="7200" dirty="0">
                <a:latin typeface="Arial Rounded MT Bold" panose="020F0704030504030204" pitchFamily="34" charset="0"/>
              </a:rPr>
              <a:t>La Municipalité de Saint-Anne-des-Lacs se préoccupe de la </a:t>
            </a:r>
            <a:r>
              <a:rPr lang="fr-CA" sz="72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qualité de vie </a:t>
            </a:r>
            <a:r>
              <a:rPr lang="fr-CA" sz="7200" dirty="0">
                <a:latin typeface="Arial Rounded MT Bold" panose="020F0704030504030204" pitchFamily="34" charset="0"/>
              </a:rPr>
              <a:t>de ses citoyens depuis longtemps et a développé, au fil des années, des politiques en ce sens.   </a:t>
            </a:r>
          </a:p>
          <a:p>
            <a:pPr marL="0" indent="0" algn="just">
              <a:buNone/>
            </a:pPr>
            <a:endParaRPr lang="fr-CA" sz="20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fr-CA" sz="20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r>
              <a:rPr lang="fr-CA" sz="7200" dirty="0">
                <a:latin typeface="Arial Rounded MT Bold" panose="020F0704030504030204" pitchFamily="34" charset="0"/>
              </a:rPr>
              <a:t>Dès </a:t>
            </a:r>
            <a:r>
              <a:rPr lang="fr-CA" sz="72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2009,</a:t>
            </a:r>
            <a:r>
              <a:rPr lang="fr-CA" sz="7200" dirty="0">
                <a:latin typeface="Arial Rounded MT Bold" panose="020F0704030504030204" pitchFamily="34" charset="0"/>
              </a:rPr>
              <a:t> des études concernant plus spécifiquement la bibliothèque avaient été entamées et une demande d’aide financière quant à l’agrandissement de la bibliothèque avait été acheminée au MCC.</a:t>
            </a:r>
          </a:p>
          <a:p>
            <a:pPr marL="0" indent="0" algn="just">
              <a:buNone/>
            </a:pPr>
            <a:r>
              <a:rPr lang="fr-CA" sz="7200" dirty="0">
                <a:latin typeface="Arial Rounded MT Bold" panose="020F0704030504030204" pitchFamily="34" charset="0"/>
              </a:rPr>
              <a:t>   </a:t>
            </a:r>
          </a:p>
          <a:p>
            <a:pPr marL="0" indent="0" algn="just">
              <a:buNone/>
            </a:pPr>
            <a:r>
              <a:rPr lang="fr-CA" sz="7200" dirty="0">
                <a:latin typeface="Arial Rounded MT Bold" panose="020F0704030504030204" pitchFamily="34" charset="0"/>
              </a:rPr>
              <a:t>Un certain temps ayant passé depuis, la Municipalité tient maintenant à </a:t>
            </a:r>
            <a:r>
              <a:rPr lang="fr-CA" sz="72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remettre ses études au goût du jour et à raffiner son projet de bibliothèque</a:t>
            </a:r>
            <a:r>
              <a:rPr lang="fr-CA" sz="7200" dirty="0">
                <a:latin typeface="Arial Rounded MT Bold" panose="020F0704030504030204" pitchFamily="34" charset="0"/>
              </a:rPr>
              <a:t> afin qu’elle puisse se situer dans le contexte d’aujourd’hui et être en parfaite adéquation avec sa communauté.</a:t>
            </a:r>
          </a:p>
          <a:p>
            <a:pPr marL="0" indent="0" algn="just">
              <a:buNone/>
            </a:pPr>
            <a:endParaRPr lang="fr-CA" sz="72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fr-CA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538060707"/>
              </p:ext>
            </p:extLst>
          </p:nvPr>
        </p:nvGraphicFramePr>
        <p:xfrm>
          <a:off x="5419725" y="1440045"/>
          <a:ext cx="5868956" cy="439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5387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89416"/>
          </a:xfrm>
        </p:spPr>
        <p:txBody>
          <a:bodyPr>
            <a:normAutofit/>
          </a:bodyPr>
          <a:lstStyle/>
          <a:p>
            <a:r>
              <a:rPr lang="fr-CA" sz="3600" b="1" dirty="0"/>
              <a:t>Le Réseau BIBLIO des Laurentides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1526" y="1618939"/>
            <a:ext cx="8477249" cy="5010461"/>
          </a:xfrm>
        </p:spPr>
        <p:txBody>
          <a:bodyPr>
            <a:normAutofit/>
          </a:bodyPr>
          <a:lstStyle/>
          <a:p>
            <a:pPr algn="just"/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OBNL créé en </a:t>
            </a:r>
            <a:r>
              <a:rPr lang="fr-CA" sz="2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1981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par le ministère des Affaires culturelles pour développer et soutenir les bibliothèques publiques en région (article 18 de la loi).</a:t>
            </a:r>
          </a:p>
          <a:p>
            <a:pPr algn="just"/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Mission : Le Réseau BIBLIO des Laurentides a pour mission de </a:t>
            </a:r>
            <a:r>
              <a:rPr lang="fr-CA" sz="2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soutenir le développement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, le </a:t>
            </a:r>
            <a:r>
              <a:rPr lang="fr-CA" sz="2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fonctionnement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et la </a:t>
            </a:r>
            <a:r>
              <a:rPr lang="fr-CA" sz="2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mise en valeur 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des bibliothèques sur son territoire.</a:t>
            </a:r>
          </a:p>
          <a:p>
            <a:pPr algn="just"/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Équipe:  </a:t>
            </a:r>
            <a:r>
              <a:rPr lang="fr-CA" sz="2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3 bibliothécaires 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professionnels │ </a:t>
            </a:r>
            <a:r>
              <a:rPr lang="fr-CA" sz="2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 techniciens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│ 3 employés de soutien</a:t>
            </a:r>
          </a:p>
          <a:p>
            <a:pPr algn="just"/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Le Réseau BIBLIO des Laurentides permet à ses membres de réaliser d’importantes </a:t>
            </a:r>
            <a:r>
              <a:rPr lang="fr-CA" sz="2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économies d’échelle 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et de profiter d’une </a:t>
            </a:r>
            <a:r>
              <a:rPr lang="fr-CA" sz="2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expertise professionnelle et technique 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de pointe pour atteindre le même niveau de service de bibliothèque que peut se permettre une municipalité plus grande et disposant de plus de ressources.</a:t>
            </a:r>
          </a:p>
          <a:p>
            <a:pPr marL="274320" lvl="1" indent="0">
              <a:buNone/>
            </a:pPr>
            <a:endParaRPr lang="fr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69" y="376105"/>
            <a:ext cx="1703143" cy="124283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689049" y="3121105"/>
            <a:ext cx="22436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b="1" dirty="0">
                <a:solidFill>
                  <a:srgbClr val="C00000"/>
                </a:solidFill>
              </a:rPr>
              <a:t>La force d’un Réseau!</a:t>
            </a:r>
          </a:p>
          <a:p>
            <a:r>
              <a:rPr lang="fr-CA" dirty="0"/>
              <a:t>59 municipalités</a:t>
            </a:r>
          </a:p>
          <a:p>
            <a:r>
              <a:rPr lang="fr-CA" dirty="0"/>
              <a:t>61 bibliothèques</a:t>
            </a:r>
          </a:p>
          <a:p>
            <a:r>
              <a:rPr lang="fr-CA" dirty="0"/>
              <a:t>195 000 résidents</a:t>
            </a:r>
          </a:p>
          <a:p>
            <a:r>
              <a:rPr lang="fr-CA" dirty="0"/>
              <a:t>666 500 livres</a:t>
            </a:r>
          </a:p>
          <a:p>
            <a:r>
              <a:rPr lang="fr-CA" dirty="0"/>
              <a:t>905 000 prêts</a:t>
            </a:r>
          </a:p>
        </p:txBody>
      </p:sp>
    </p:spTree>
    <p:extLst>
      <p:ext uri="{BB962C8B-B14F-4D97-AF65-F5344CB8AC3E}">
        <p14:creationId xmlns:p14="http://schemas.microsoft.com/office/powerpoint/2010/main" val="1373022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596313" cy="1320800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Municipalité de Sainte-Anne-des-Lacs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Politique familiale</a:t>
            </a:r>
            <a:endParaRPr lang="fr-CA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050121081"/>
              </p:ext>
            </p:extLst>
          </p:nvPr>
        </p:nvGraphicFramePr>
        <p:xfrm>
          <a:off x="90488" y="1362076"/>
          <a:ext cx="12011024" cy="579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01309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92992" y="194873"/>
            <a:ext cx="8596668" cy="1320800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Municipalité de Sainte-Anne-des-Lacs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Politique culturelle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76300" y="1440045"/>
            <a:ext cx="9610725" cy="35788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CA" sz="8000" dirty="0">
                <a:latin typeface="Arial Rounded MT Bold" panose="020F0704030504030204" pitchFamily="34" charset="0"/>
              </a:rPr>
              <a:t>Dans la </a:t>
            </a:r>
            <a:r>
              <a:rPr lang="fr-CA" sz="8000" b="1" i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Politique culturelle</a:t>
            </a:r>
            <a:r>
              <a:rPr lang="fr-CA" sz="8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, </a:t>
            </a:r>
            <a:r>
              <a:rPr lang="fr-CA" sz="8000" dirty="0">
                <a:latin typeface="Arial Rounded MT Bold" panose="020F0704030504030204" pitchFamily="34" charset="0"/>
              </a:rPr>
              <a:t>adoptée quant à elle en 2009, il est spécifié que la Municipalité de Sainte-Anne-des-Lacs et ses élus reconnaissent les éléments suivants :</a:t>
            </a:r>
          </a:p>
          <a:p>
            <a:pPr marL="0" indent="0">
              <a:buNone/>
            </a:pPr>
            <a:r>
              <a:rPr lang="fr-CA" dirty="0">
                <a:latin typeface="Arial Rounded MT Bold" panose="020F0704030504030204" pitchFamily="34" charset="0"/>
              </a:rPr>
              <a:t> </a:t>
            </a:r>
          </a:p>
          <a:p>
            <a:endParaRPr lang="fr-CA" dirty="0">
              <a:latin typeface="Arial Rounded MT Bold" panose="020F0704030504030204" pitchFamily="34" charset="0"/>
            </a:endParaRPr>
          </a:p>
          <a:p>
            <a:endParaRPr lang="fr-CA" dirty="0">
              <a:latin typeface="Arial Rounded MT Bold" panose="020F0704030504030204" pitchFamily="34" charset="0"/>
            </a:endParaRPr>
          </a:p>
          <a:p>
            <a:endParaRPr lang="fr-CA" dirty="0">
              <a:latin typeface="Arial Rounded MT Bold" panose="020F0704030504030204" pitchFamily="34" charset="0"/>
            </a:endParaRPr>
          </a:p>
          <a:p>
            <a:endParaRPr lang="fr-CA" dirty="0">
              <a:latin typeface="Arial Rounded MT Bold" panose="020F0704030504030204" pitchFamily="34" charset="0"/>
            </a:endParaRPr>
          </a:p>
          <a:p>
            <a:endParaRPr lang="fr-CA" dirty="0">
              <a:latin typeface="Arial Rounded MT Bold" panose="020F0704030504030204" pitchFamily="34" charset="0"/>
            </a:endParaRPr>
          </a:p>
          <a:p>
            <a:endParaRPr lang="fr-CA" dirty="0">
              <a:latin typeface="Arial Rounded MT Bold" panose="020F0704030504030204" pitchFamily="34" charset="0"/>
            </a:endParaRPr>
          </a:p>
          <a:p>
            <a:endParaRPr lang="fr-CA" dirty="0">
              <a:latin typeface="Arial Rounded MT Bold" panose="020F0704030504030204" pitchFamily="34" charset="0"/>
            </a:endParaRPr>
          </a:p>
          <a:p>
            <a:endParaRPr lang="fr-CA" dirty="0">
              <a:latin typeface="Arial Rounded MT Bold" panose="020F0704030504030204" pitchFamily="34" charset="0"/>
            </a:endParaRPr>
          </a:p>
          <a:p>
            <a:endParaRPr lang="fr-CA" dirty="0">
              <a:latin typeface="Arial Rounded MT Bold" panose="020F0704030504030204" pitchFamily="34" charset="0"/>
            </a:endParaRPr>
          </a:p>
          <a:p>
            <a:endParaRPr lang="fr-CA" dirty="0">
              <a:latin typeface="Arial Rounded MT Bold" panose="020F0704030504030204" pitchFamily="34" charset="0"/>
            </a:endParaRPr>
          </a:p>
          <a:p>
            <a:endParaRPr lang="fr-CA" dirty="0">
              <a:latin typeface="Arial Rounded MT Bold" panose="020F0704030504030204" pitchFamily="34" charset="0"/>
            </a:endParaRPr>
          </a:p>
          <a:p>
            <a:endParaRPr lang="fr-CA" dirty="0">
              <a:latin typeface="Arial Rounded MT Bold" panose="020F0704030504030204" pitchFamily="34" charset="0"/>
            </a:endParaRPr>
          </a:p>
          <a:p>
            <a:endParaRPr lang="fr-CA" dirty="0">
              <a:latin typeface="Arial Rounded MT Bold" panose="020F0704030504030204" pitchFamily="34" charset="0"/>
            </a:endParaRPr>
          </a:p>
          <a:p>
            <a:endParaRPr lang="fr-CA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fr-CA" sz="5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CA" sz="8000" dirty="0">
                <a:latin typeface="Arial Rounded MT Bold" panose="020F0704030504030204" pitchFamily="34" charset="0"/>
              </a:rPr>
              <a:t>Dix années plus tard, les élus continuent à voir la bibliothèque comme le centre d’où émane la culture à Sainte-Anne-des-Lacs, ce qui les a amenés à reprendre le dossier pour le mener à bien et finalement créer </a:t>
            </a:r>
            <a:r>
              <a:rPr lang="fr-CA" sz="8000" i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un pôle d’animation et d’informations culturelles significatif pour tous les citoyens</a:t>
            </a:r>
            <a:r>
              <a:rPr lang="fr-CA" sz="8000" dirty="0">
                <a:latin typeface="Arial Rounded MT Bold" panose="020F0704030504030204" pitchFamily="34" charset="0"/>
              </a:rPr>
              <a:t>.</a:t>
            </a:r>
          </a:p>
          <a:p>
            <a:endParaRPr lang="fr-CA" sz="56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882003287"/>
              </p:ext>
            </p:extLst>
          </p:nvPr>
        </p:nvGraphicFramePr>
        <p:xfrm>
          <a:off x="1094961" y="2219325"/>
          <a:ext cx="9062830" cy="267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lèche droite 2"/>
          <p:cNvSpPr/>
          <p:nvPr/>
        </p:nvSpPr>
        <p:spPr>
          <a:xfrm>
            <a:off x="7484164" y="3429000"/>
            <a:ext cx="630539" cy="29139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8022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7292" y="254157"/>
            <a:ext cx="8596668" cy="1320800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Municipalité de Sainte-Anne-des-Lacs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Politiques actuelles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52426" y="1741489"/>
            <a:ext cx="247649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sz="2000" dirty="0">
                <a:latin typeface="Arial Rounded MT Bold" panose="020F0704030504030204" pitchFamily="34" charset="0"/>
              </a:rPr>
              <a:t>En 2015, la Municipalité est devenue </a:t>
            </a:r>
            <a:r>
              <a:rPr lang="fr-CA" sz="2000" b="1" i="1" dirty="0">
                <a:latin typeface="Arial Rounded MT Bold" panose="020F0704030504030204" pitchFamily="34" charset="0"/>
              </a:rPr>
              <a:t>Amie des aînés</a:t>
            </a:r>
            <a:r>
              <a:rPr lang="fr-CA" sz="2000" dirty="0">
                <a:latin typeface="Arial Rounded MT Bold" panose="020F0704030504030204" pitchFamily="34" charset="0"/>
              </a:rPr>
              <a:t> (</a:t>
            </a:r>
            <a:r>
              <a:rPr lang="fr-CA" sz="2000" i="1" dirty="0">
                <a:latin typeface="Arial Rounded MT Bold" panose="020F0704030504030204" pitchFamily="34" charset="0"/>
              </a:rPr>
              <a:t>MADA</a:t>
            </a:r>
            <a:r>
              <a:rPr lang="fr-CA" sz="2000" dirty="0">
                <a:latin typeface="Arial Rounded MT Bold" panose="020F0704030504030204" pitchFamily="34" charset="0"/>
              </a:rPr>
              <a:t>).</a:t>
            </a:r>
          </a:p>
          <a:p>
            <a:pPr marL="0" indent="0">
              <a:buNone/>
            </a:pPr>
            <a:r>
              <a:rPr lang="fr-CA" sz="2000" dirty="0">
                <a:latin typeface="Arial Rounded MT Bold" panose="020F0704030504030204" pitchFamily="34" charset="0"/>
              </a:rPr>
              <a:t>Parmi ses objectifs, certains se relient de façon évidente à la bibliothèque.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731183624"/>
              </p:ext>
            </p:extLst>
          </p:nvPr>
        </p:nvGraphicFramePr>
        <p:xfrm>
          <a:off x="2562475" y="600075"/>
          <a:ext cx="9000875" cy="594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9597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86834" y="194873"/>
            <a:ext cx="8596668" cy="1320800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Municipalité de Sainte-Anne-des-Lacs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Situation actuelle de la bibliothèque</a:t>
            </a:r>
            <a:endParaRPr lang="fr-CA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727031" y="1550197"/>
            <a:ext cx="4185623" cy="576262"/>
          </a:xfrm>
        </p:spPr>
        <p:txBody>
          <a:bodyPr/>
          <a:lstStyle/>
          <a:p>
            <a:r>
              <a:rPr lang="fr-CA" dirty="0">
                <a:latin typeface="Arial Rounded MT Bold" panose="020F0704030504030204" pitchFamily="34" charset="0"/>
              </a:rPr>
              <a:t>Forces de la bibliothèque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r-CA" dirty="0">
                <a:latin typeface="Arial Rounded MT Bold" panose="020F0704030504030204" pitchFamily="34" charset="0"/>
              </a:rPr>
              <a:t>Heures d’ouverture qui dépassent la norme « bon 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dirty="0">
                <a:latin typeface="Arial Rounded MT Bold" panose="020F0704030504030204" pitchFamily="34" charset="0"/>
              </a:rPr>
              <a:t>Collection de livres au-dessus de la norme de base. </a:t>
            </a:r>
            <a:endParaRPr lang="fr-CA" b="1" dirty="0">
              <a:latin typeface="Arial Rounded MT Bold" panose="020F07040305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r-CA" dirty="0">
                <a:latin typeface="Arial Rounded MT Bold" panose="020F0704030504030204" pitchFamily="34" charset="0"/>
              </a:rPr>
              <a:t>Ressources numériques en grande quantité et sous différentes formes.</a:t>
            </a:r>
            <a:endParaRPr lang="fr-CA" b="1" dirty="0">
              <a:latin typeface="Arial Rounded MT Bold" panose="020F07040305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r-CA" b="1" dirty="0">
                <a:latin typeface="Arial Rounded MT Bold" panose="020F0704030504030204" pitchFamily="34" charset="0"/>
              </a:rPr>
              <a:t>L’emploi d’une bibliothécaire professionnelle</a:t>
            </a:r>
            <a:r>
              <a:rPr lang="fr-CA" dirty="0">
                <a:latin typeface="Arial Rounded MT Bold" panose="020F0704030504030204" pitchFamily="34" charset="0"/>
              </a:rPr>
              <a:t> qui assure la gestion du service.</a:t>
            </a:r>
            <a:endParaRPr lang="fr-CA" b="1" dirty="0">
              <a:latin typeface="Arial Rounded MT Bold" panose="020F0704030504030204" pitchFamily="34" charset="0"/>
            </a:endParaRPr>
          </a:p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5469383" y="1550197"/>
            <a:ext cx="5170042" cy="576262"/>
          </a:xfrm>
        </p:spPr>
        <p:txBody>
          <a:bodyPr/>
          <a:lstStyle/>
          <a:p>
            <a:r>
              <a:rPr lang="fr-CA" dirty="0">
                <a:latin typeface="Arial Rounded MT Bold" panose="020F0704030504030204" pitchFamily="34" charset="0"/>
              </a:rPr>
              <a:t>Faiblesses de la bibliothèque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5126484" y="2327669"/>
            <a:ext cx="6255891" cy="4530331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r-CA" sz="1600" dirty="0">
                <a:latin typeface="Arial Rounded MT Bold" panose="020F0704030504030204" pitchFamily="34" charset="0"/>
              </a:rPr>
              <a:t>Un espace qui répond à peine au </a:t>
            </a:r>
            <a:r>
              <a:rPr lang="fr-CA" sz="16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tiers de la norme de base</a:t>
            </a:r>
            <a:r>
              <a:rPr lang="fr-CA" sz="1600" dirty="0">
                <a:latin typeface="Arial Rounded MT Bold" panose="020F0704030504030204" pitchFamily="34" charset="0"/>
              </a:rPr>
              <a:t> et qui est difficile à identifier de la rue principale.</a:t>
            </a:r>
            <a:endParaRPr lang="fr-CA" sz="1600" b="1" dirty="0">
              <a:latin typeface="Arial Rounded MT Bold" panose="020F07040305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r-CA" sz="1600" dirty="0">
                <a:latin typeface="Arial Rounded MT Bold" panose="020F0704030504030204" pitchFamily="34" charset="0"/>
              </a:rPr>
              <a:t>Accès difficile pour les personnes à mobilité réduite Impossibilité de circuler dans les rayonnages avec des chaises roulantes ou des poussettes.</a:t>
            </a:r>
            <a:endParaRPr lang="fr-CA" sz="1600" b="1" dirty="0">
              <a:latin typeface="Arial Rounded MT Bold" panose="020F07040305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r-CA" sz="1600" dirty="0">
                <a:latin typeface="Arial Rounded MT Bold" panose="020F0704030504030204" pitchFamily="34" charset="0"/>
              </a:rPr>
              <a:t>Aucun bureau fermé ni espace réservé pour les tâches administratives.</a:t>
            </a:r>
            <a:endParaRPr lang="fr-CA" sz="1600" b="1" dirty="0">
              <a:latin typeface="Arial Rounded MT Bold" panose="020F07040305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r-CA" sz="1600" dirty="0">
                <a:latin typeface="Arial Rounded MT Bold" panose="020F0704030504030204" pitchFamily="34" charset="0"/>
              </a:rPr>
              <a:t>Espace de rangement restreint et insuffisant pour les besoins.</a:t>
            </a:r>
            <a:endParaRPr lang="fr-CA" sz="1600" b="1" dirty="0">
              <a:latin typeface="Arial Rounded MT Bold" panose="020F07040305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r-CA" sz="1600" dirty="0">
                <a:latin typeface="Arial Rounded MT Bold" panose="020F0704030504030204" pitchFamily="34" charset="0"/>
              </a:rPr>
              <a:t>Aucun espace pour l’offre d’animation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CA" sz="1600" dirty="0">
                <a:latin typeface="Arial Rounded MT Bold" panose="020F0704030504030204" pitchFamily="34" charset="0"/>
              </a:rPr>
              <a:t>Manque de places assises dédiées pour la consultation des documents et pour lire ou étudier,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CA" sz="1600" dirty="0">
                <a:latin typeface="Arial Rounded MT Bold" panose="020F0704030504030204" pitchFamily="34" charset="0"/>
              </a:rPr>
              <a:t>Ressources humaines en nombre insuffisant pour assurer un service adéquat de bibliothèque troisième lieu.</a:t>
            </a:r>
            <a:endParaRPr lang="fr-CA" sz="1600" b="1" dirty="0">
              <a:latin typeface="Arial Rounded MT Bold" panose="020F0704030504030204" pitchFamily="34" charset="0"/>
            </a:endParaRPr>
          </a:p>
          <a:p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3978353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91478"/>
              </p:ext>
            </p:extLst>
          </p:nvPr>
        </p:nvGraphicFramePr>
        <p:xfrm>
          <a:off x="443399" y="1574957"/>
          <a:ext cx="11326378" cy="4196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5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9514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056" marR="8056" marT="80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1" u="none" strike="noStrike" dirty="0">
                          <a:effectLst/>
                          <a:latin typeface="Arial Rounded MT Bold" panose="020F0704030504030204" pitchFamily="34" charset="0"/>
                        </a:rPr>
                        <a:t>Lignes directrices </a:t>
                      </a:r>
                    </a:p>
                    <a:p>
                      <a:pPr algn="ctr" fontAlgn="ctr"/>
                      <a:r>
                        <a:rPr lang="fr-CA" sz="1800" b="1" u="none" strike="noStrike" dirty="0">
                          <a:effectLst/>
                          <a:latin typeface="Arial Rounded MT Bold" panose="020F0704030504030204" pitchFamily="34" charset="0"/>
                        </a:rPr>
                        <a:t>Base</a:t>
                      </a:r>
                      <a:r>
                        <a:rPr lang="fr-CA" sz="1800" b="1" u="none" strike="noStrike" baseline="0" dirty="0">
                          <a:effectLst/>
                          <a:latin typeface="Arial Rounded MT Bold" panose="020F0704030504030204" pitchFamily="34" charset="0"/>
                        </a:rPr>
                        <a:t> – B</a:t>
                      </a:r>
                      <a:r>
                        <a:rPr lang="fr-CA" sz="1800" b="1" u="none" strike="noStrike" dirty="0">
                          <a:effectLst/>
                          <a:latin typeface="Arial Rounded MT Bold" panose="020F0704030504030204" pitchFamily="34" charset="0"/>
                        </a:rPr>
                        <a:t>on</a:t>
                      </a:r>
                      <a:r>
                        <a:rPr lang="fr-CA" sz="1800" b="1" u="none" strike="noStrike" baseline="0" dirty="0">
                          <a:effectLst/>
                          <a:latin typeface="Arial Rounded MT Bold" panose="020F0704030504030204" pitchFamily="34" charset="0"/>
                        </a:rPr>
                        <a:t> - E</a:t>
                      </a:r>
                      <a:r>
                        <a:rPr lang="fr-CA" sz="1800" b="1" u="none" strike="noStrike" dirty="0">
                          <a:effectLst/>
                          <a:latin typeface="Arial Rounded MT Bold" panose="020F0704030504030204" pitchFamily="34" charset="0"/>
                        </a:rPr>
                        <a:t>xcellent</a:t>
                      </a:r>
                      <a:endParaRPr lang="fr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Bibliothèque</a:t>
                      </a:r>
                      <a:r>
                        <a:rPr lang="fr-CA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 de Sainte-Anne-des-Lacs (données 2017)</a:t>
                      </a:r>
                      <a:endParaRPr lang="fr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Moyennes des bibliothèques</a:t>
                      </a:r>
                      <a:r>
                        <a:rPr lang="fr-CA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 régionales entre 2 000 et 4 000</a:t>
                      </a:r>
                      <a:endParaRPr lang="fr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056" marR="8056" marT="805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988">
                <a:tc>
                  <a:txBody>
                    <a:bodyPr/>
                    <a:lstStyle/>
                    <a:p>
                      <a:pPr algn="l" fontAlgn="ctr"/>
                      <a:r>
                        <a:rPr lang="fr-CA" sz="1800" b="1" u="none" strike="noStrike" dirty="0">
                          <a:effectLst/>
                          <a:latin typeface="Arial Rounded MT Bold" panose="020F0704030504030204" pitchFamily="34" charset="0"/>
                        </a:rPr>
                        <a:t>Heures d'ouverture</a:t>
                      </a:r>
                      <a:endParaRPr lang="fr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15h</a:t>
                      </a:r>
                      <a:r>
                        <a:rPr lang="fr-CA" sz="18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20h – 25h / </a:t>
                      </a:r>
                      <a:r>
                        <a:rPr lang="fr-CA" sz="1800" b="1" i="0" u="none" strike="noStrike" baseline="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</a:t>
                      </a:r>
                      <a:endParaRPr lang="fr-CA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1" i="0" u="none" strike="noStrike" baseline="0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heures / </a:t>
                      </a:r>
                      <a:r>
                        <a:rPr lang="fr-CA" sz="1800" b="1" i="0" u="none" strike="noStrike" baseline="0" dirty="0" err="1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</a:t>
                      </a:r>
                      <a:endParaRPr lang="fr-CA" sz="18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20,5</a:t>
                      </a:r>
                    </a:p>
                  </a:txBody>
                  <a:tcPr marL="8056" marR="8056" marT="805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263">
                <a:tc>
                  <a:txBody>
                    <a:bodyPr/>
                    <a:lstStyle/>
                    <a:p>
                      <a:pPr algn="l" fontAlgn="ctr"/>
                      <a:r>
                        <a:rPr lang="fr-CA" sz="1800" b="1" u="none" strike="noStrike" dirty="0">
                          <a:effectLst/>
                          <a:latin typeface="Arial Rounded MT Bold" panose="020F0704030504030204" pitchFamily="34" charset="0"/>
                        </a:rPr>
                        <a:t>Employés rémunérés</a:t>
                      </a:r>
                      <a:endParaRPr lang="fr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52,5</a:t>
                      </a:r>
                      <a:r>
                        <a:rPr lang="fr-CA" sz="18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</a:t>
                      </a:r>
                      <a:r>
                        <a:rPr lang="fr-CA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66,5 h – 80,5 h/</a:t>
                      </a:r>
                      <a:r>
                        <a:rPr lang="fr-CA" sz="1800" b="1" i="0" u="none" strike="noStrike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</a:t>
                      </a:r>
                      <a:endParaRPr lang="fr-CA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r>
                        <a:rPr lang="fr-CA" sz="1800" b="1" i="0" u="none" strike="noStrike" baseline="0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heures</a:t>
                      </a:r>
                      <a:r>
                        <a:rPr lang="fr-CA" sz="18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CA" sz="1800" b="1" i="0" u="none" strike="noStrike" dirty="0" err="1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</a:t>
                      </a:r>
                      <a:endParaRPr lang="fr-CA" sz="18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45 heures/</a:t>
                      </a:r>
                      <a:r>
                        <a:rPr lang="fr-CA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sem</a:t>
                      </a:r>
                      <a:endParaRPr lang="fr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8056" marR="8056" marT="805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028">
                <a:tc>
                  <a:txBody>
                    <a:bodyPr/>
                    <a:lstStyle/>
                    <a:p>
                      <a:pPr algn="l" fontAlgn="ctr"/>
                      <a:r>
                        <a:rPr lang="fr-CA" sz="1800" b="1" u="none" strike="noStrike" dirty="0">
                          <a:effectLst/>
                          <a:latin typeface="Arial Rounded MT Bold" panose="020F0704030504030204" pitchFamily="34" charset="0"/>
                        </a:rPr>
                        <a:t>Collection de livres (papier et numérique</a:t>
                      </a:r>
                      <a:r>
                        <a:rPr lang="fr-CA" sz="1800" b="1" u="none" strike="noStrike" baseline="0" dirty="0">
                          <a:effectLst/>
                          <a:latin typeface="Arial Rounded MT Bold" panose="020F0704030504030204" pitchFamily="34" charset="0"/>
                        </a:rPr>
                        <a:t> incluant la collection du RBL</a:t>
                      </a:r>
                      <a:r>
                        <a:rPr lang="fr-CA" sz="1800" b="1" u="none" strike="noStrike" dirty="0">
                          <a:effectLst/>
                          <a:latin typeface="Arial Rounded MT Bold" panose="020F0704030504030204" pitchFamily="34" charset="0"/>
                        </a:rPr>
                        <a:t>)</a:t>
                      </a:r>
                      <a:endParaRPr lang="fr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3/hab.–</a:t>
                      </a:r>
                      <a:r>
                        <a:rPr lang="fr-CA" sz="18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4/hab.– 5/hab.</a:t>
                      </a:r>
                      <a:endParaRPr lang="fr-CA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4,2/habitant</a:t>
                      </a: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800" u="none" strike="noStrike" dirty="0">
                          <a:effectLst/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4,25/habitant</a:t>
                      </a:r>
                      <a:endParaRPr lang="fr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8056" marR="8056" marT="805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542">
                <a:tc>
                  <a:txBody>
                    <a:bodyPr/>
                    <a:lstStyle/>
                    <a:p>
                      <a:pPr algn="l" fontAlgn="ctr"/>
                      <a:r>
                        <a:rPr lang="fr-CA" sz="1800" b="1" u="none" strike="noStrike" dirty="0">
                          <a:effectLst/>
                          <a:latin typeface="Arial Rounded MT Bold" panose="020F0704030504030204" pitchFamily="34" charset="0"/>
                        </a:rPr>
                        <a:t>Superficie du bâtiment</a:t>
                      </a:r>
                      <a:endParaRPr lang="fr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 m2 – 350m2  – 366 </a:t>
                      </a:r>
                      <a:r>
                        <a:rPr lang="fr-CA" sz="18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</a:t>
                      </a:r>
                      <a:endParaRPr lang="fr-CA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i="0" u="none" strike="noStrike" baseline="0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m2 (36% norme de base)</a:t>
                      </a:r>
                      <a:endParaRPr lang="fr-CA" sz="18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800" u="none" strike="noStrike" dirty="0">
                          <a:effectLst/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70% de la</a:t>
                      </a:r>
                      <a:r>
                        <a:rPr lang="fr-CA" sz="1800" u="none" strike="noStrike" baseline="0" dirty="0">
                          <a:effectLst/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 norme de base</a:t>
                      </a:r>
                      <a:endParaRPr lang="fr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8056" marR="8056" marT="805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7292" y="25415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Municipalité de Sainte-Anne-des-Lacs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État actuel de la bibliothèque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endParaRPr lang="fr-CA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17151"/>
              </p:ext>
            </p:extLst>
          </p:nvPr>
        </p:nvGraphicFramePr>
        <p:xfrm>
          <a:off x="443399" y="5693191"/>
          <a:ext cx="11326378" cy="556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5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r-CA" sz="1800" b="1" u="none" strike="noStrike" dirty="0">
                          <a:effectLst/>
                          <a:latin typeface="Arial Rounded MT Bold" panose="020F0704030504030204" pitchFamily="34" charset="0"/>
                        </a:rPr>
                        <a:t>Investissement</a:t>
                      </a:r>
                      <a:r>
                        <a:rPr lang="fr-CA" sz="1800" b="1" u="none" strike="noStrike" baseline="0" dirty="0">
                          <a:effectLst/>
                          <a:latin typeface="Arial Rounded MT Bold" panose="020F0704030504030204" pitchFamily="34" charset="0"/>
                        </a:rPr>
                        <a:t> municipal par résident</a:t>
                      </a:r>
                      <a:endParaRPr lang="fr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i="0" u="none" strike="noStrike" baseline="0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26,96$ per capita</a:t>
                      </a:r>
                      <a:endParaRPr lang="fr-CA" sz="18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800" u="none" strike="noStrike" dirty="0">
                          <a:effectLst/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33,86$ per capita</a:t>
                      </a:r>
                      <a:endParaRPr lang="fr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8056" marR="8056" marT="805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215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7292" y="25415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Municipalité de Sainte-Anne-des-Lacs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Donc, une nouvelle bibliothèque... Pourquoi ? 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07292" y="2008189"/>
            <a:ext cx="9574933" cy="388077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CA" sz="2000" dirty="0">
                <a:latin typeface="Arial Rounded MT Bold" panose="020F0704030504030204" pitchFamily="34" charset="0"/>
              </a:rPr>
              <a:t>La population de Sainte-Anne-des-Lacs </a:t>
            </a:r>
            <a:r>
              <a:rPr lang="fr-CA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augmente de façon appréciable  à chaque année </a:t>
            </a:r>
            <a:r>
              <a:rPr lang="fr-CA" sz="2000" dirty="0">
                <a:latin typeface="Arial Rounded MT Bold" panose="020F0704030504030204" pitchFamily="34" charset="0"/>
              </a:rPr>
              <a:t>et continuera à le faire puisque le territoire est loin d’être saturé.   Cependant, il a aussi été démontré que la bibliothèque actuelle ne peut suivre l’évolution des besoins avec le local ou le personnel actuel et </a:t>
            </a:r>
            <a:r>
              <a:rPr lang="fr-CA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n’est donc plus adéquate pour la communauté</a:t>
            </a:r>
            <a:r>
              <a:rPr lang="fr-CA" sz="2000" dirty="0">
                <a:latin typeface="Arial Rounded MT Bold" panose="020F0704030504030204" pitchFamily="34" charset="0"/>
              </a:rPr>
              <a:t>. </a:t>
            </a:r>
          </a:p>
          <a:p>
            <a:pPr marL="0" indent="0" algn="just">
              <a:buNone/>
            </a:pPr>
            <a:endParaRPr lang="fr-CA" sz="2000" dirty="0">
              <a:latin typeface="Arial Rounded MT Bold" panose="020F0704030504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CA" sz="2000" dirty="0">
                <a:latin typeface="Arial Rounded MT Bold" panose="020F0704030504030204" pitchFamily="34" charset="0"/>
              </a:rPr>
              <a:t>Une nouvelle bibliothèque agrandie et réaménagée pourra enfin être une démonstration quasi parfaite de </a:t>
            </a:r>
            <a:r>
              <a:rPr lang="fr-CA" sz="20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ce troisième lieu</a:t>
            </a:r>
            <a:r>
              <a:rPr lang="fr-CA" sz="2000" dirty="0">
                <a:latin typeface="Arial Rounded MT Bold" panose="020F0704030504030204" pitchFamily="34" charset="0"/>
              </a:rPr>
              <a:t> : lieu d’accès à l’information et à la culture, lieu d’apprentissage, lieu de rencontres et de socialisation, lieu accessible à tous et qui occupera une place de premier rang au sein de la Municipalité puisque les citoyens de Sainte-Anne-des-Lacs, comme tous, méritent une bibliothèque de qualité.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CA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79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7292" y="25415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Municipalité de Sainte-Anne-des-Lacs</a:t>
            </a:r>
            <a:br>
              <a:rPr lang="fr-CA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Donc, une nouvelle bibliothèque... 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Pour qui ?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07291" y="1846264"/>
            <a:ext cx="10708409" cy="492601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CA" sz="20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Pour tous les citoyens!!</a:t>
            </a:r>
          </a:p>
          <a:p>
            <a:pPr marL="0" indent="0">
              <a:spcBef>
                <a:spcPts val="600"/>
              </a:spcBef>
              <a:buNone/>
            </a:pPr>
            <a:endParaRPr lang="fr-CA" sz="600" dirty="0">
              <a:latin typeface="Arial Rounded MT Bold" panose="020F07040305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CA" dirty="0">
                <a:latin typeface="Arial Rounded MT Bold" panose="020F0704030504030204" pitchFamily="34" charset="0"/>
              </a:rPr>
              <a:t>Pour un </a:t>
            </a:r>
            <a:r>
              <a:rPr lang="fr-CA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lieu d’apprentissage</a:t>
            </a:r>
            <a:r>
              <a:rPr lang="fr-CA" dirty="0">
                <a:latin typeface="Arial Rounded MT Bold" panose="020F0704030504030204" pitchFamily="34" charset="0"/>
              </a:rPr>
              <a:t> et </a:t>
            </a:r>
            <a:r>
              <a:rPr lang="fr-CA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d’accès à l’information et à la culture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dirty="0">
                <a:latin typeface="Arial Rounded MT Bold" panose="020F0704030504030204" pitchFamily="34" charset="0"/>
              </a:rPr>
              <a:t>Superficie nécessaire pour accueillir </a:t>
            </a:r>
            <a:r>
              <a:rPr lang="fr-CA" b="1" dirty="0">
                <a:latin typeface="Arial Rounded MT Bold" panose="020F0704030504030204" pitchFamily="34" charset="0"/>
              </a:rPr>
              <a:t>toutes les collections</a:t>
            </a:r>
            <a:r>
              <a:rPr lang="fr-CA" dirty="0">
                <a:latin typeface="Arial Rounded MT Bold" panose="020F0704030504030204" pitchFamily="34" charset="0"/>
              </a:rPr>
              <a:t>, actuelles et futures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b="1" dirty="0">
                <a:latin typeface="Arial Rounded MT Bold" panose="020F0704030504030204" pitchFamily="34" charset="0"/>
              </a:rPr>
              <a:t>Zones de rassemblement </a:t>
            </a:r>
            <a:r>
              <a:rPr lang="fr-CA" dirty="0">
                <a:latin typeface="Arial Rounded MT Bold" panose="020F0704030504030204" pitchFamily="34" charset="0"/>
              </a:rPr>
              <a:t>qui permettront aux citoyens de s’instruire, de partager et de s’émerveiller ensemble.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dirty="0">
                <a:latin typeface="Arial Rounded MT Bold" panose="020F0704030504030204" pitchFamily="34" charset="0"/>
              </a:rPr>
              <a:t>Accès aux </a:t>
            </a:r>
            <a:r>
              <a:rPr lang="fr-CA" b="1" dirty="0">
                <a:latin typeface="Arial Rounded MT Bold" panose="020F0704030504030204" pitchFamily="34" charset="0"/>
              </a:rPr>
              <a:t>nouvelles technologies numériques </a:t>
            </a:r>
            <a:r>
              <a:rPr lang="fr-CA" dirty="0">
                <a:latin typeface="Arial Rounded MT Bold" panose="020F0704030504030204" pitchFamily="34" charset="0"/>
              </a:rPr>
              <a:t>dans les documents et l’équipement (tablettes, liseuses, équipements et logiciels, </a:t>
            </a:r>
            <a:r>
              <a:rPr lang="fr-CA" dirty="0" err="1">
                <a:latin typeface="Arial Rounded MT Bold" panose="020F0704030504030204" pitchFamily="34" charset="0"/>
              </a:rPr>
              <a:t>etc</a:t>
            </a:r>
            <a:r>
              <a:rPr lang="fr-CA" dirty="0">
                <a:latin typeface="Arial Rounded MT Bold" panose="020F0704030504030204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dirty="0">
                <a:latin typeface="Arial Rounded MT Bold" panose="020F0704030504030204" pitchFamily="34" charset="0"/>
              </a:rPr>
              <a:t>Pour un lieu </a:t>
            </a:r>
            <a:r>
              <a:rPr lang="fr-CA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communautaire</a:t>
            </a:r>
            <a:r>
              <a:rPr lang="fr-CA" dirty="0">
                <a:latin typeface="Arial Rounded MT Bold" panose="020F0704030504030204" pitchFamily="34" charset="0"/>
              </a:rPr>
              <a:t> et accessible à tous 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b="1" dirty="0">
                <a:latin typeface="Arial Rounded MT Bold" panose="020F0704030504030204" pitchFamily="34" charset="0"/>
              </a:rPr>
              <a:t>Intégration possible de services communautaires</a:t>
            </a:r>
            <a:r>
              <a:rPr lang="fr-CA" dirty="0">
                <a:latin typeface="Arial Rounded MT Bold" panose="020F0704030504030204" pitchFamily="34" charset="0"/>
              </a:rPr>
              <a:t> si le besoin s’en fait sentir. 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dirty="0">
                <a:latin typeface="Arial Rounded MT Bold" panose="020F0704030504030204" pitchFamily="34" charset="0"/>
              </a:rPr>
              <a:t>Lien avec le CPE et développement d’un partenariat avec les classes d’une éventuelle école primaire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dirty="0">
                <a:latin typeface="Arial Rounded MT Bold" panose="020F0704030504030204" pitchFamily="34" charset="0"/>
              </a:rPr>
              <a:t>E</a:t>
            </a:r>
            <a:r>
              <a:rPr lang="fr-CA" b="1" dirty="0">
                <a:latin typeface="Arial Rounded MT Bold" panose="020F0704030504030204" pitchFamily="34" charset="0"/>
              </a:rPr>
              <a:t>spaces inspirants et conviviaux</a:t>
            </a:r>
            <a:r>
              <a:rPr lang="fr-CA" dirty="0">
                <a:latin typeface="Arial Rounded MT Bold" panose="020F0704030504030204" pitchFamily="34" charset="0"/>
              </a:rPr>
              <a:t> pour tous (espaces de silence et de travail, espace de jeux et d’animation, espace de rencontres, espaces de création, etc.). </a:t>
            </a:r>
          </a:p>
          <a:p>
            <a:pPr marL="0" indent="0">
              <a:buNone/>
            </a:pP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128470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7292" y="25415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Municipalité de Sainte-Anne-des-Lacs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Donc, une nouvelle bibliothèque... 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Pour qui ?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07291" y="1846264"/>
            <a:ext cx="10708409" cy="492601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CA" sz="2000" b="1" dirty="0">
                <a:solidFill>
                  <a:schemeClr val="accent5"/>
                </a:solidFill>
              </a:rPr>
              <a:t>Pour tous les citoyens!!</a:t>
            </a:r>
          </a:p>
          <a:p>
            <a:pPr marL="0" indent="0">
              <a:buNone/>
            </a:pPr>
            <a:r>
              <a:rPr lang="fr-CA" sz="1600" dirty="0">
                <a:latin typeface="Arial Rounded MT Bold" panose="020F0704030504030204" pitchFamily="34" charset="0"/>
              </a:rPr>
              <a:t>Pour un </a:t>
            </a:r>
            <a:r>
              <a:rPr lang="fr-CA" sz="16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lieu de rencontre </a:t>
            </a:r>
            <a:r>
              <a:rPr lang="fr-CA" sz="1600" dirty="0">
                <a:latin typeface="Arial Rounded MT Bold" panose="020F0704030504030204" pitchFamily="34" charset="0"/>
              </a:rPr>
              <a:t>et de socialisation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fr-CA" sz="1400" b="1" dirty="0">
                <a:latin typeface="Arial Rounded MT Bold" panose="020F0704030504030204" pitchFamily="34" charset="0"/>
              </a:rPr>
              <a:t>Présence d’une salle d’animation ou salle multifonctionnelle</a:t>
            </a:r>
            <a:r>
              <a:rPr lang="fr-CA" sz="1400" dirty="0">
                <a:latin typeface="Arial Rounded MT Bold" panose="020F0704030504030204" pitchFamily="34" charset="0"/>
              </a:rPr>
              <a:t>, accessible en tout temps, assez grande pour offrir des animations de tout genre destinées à tous les publics et qui pourra aussi être utilisée pour mettre en valeur des expositions et/ou pour servir de salle communautaire disponible à la Municipalité et aux organismes de la Municipalité.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fr-CA" sz="1400" dirty="0">
                <a:latin typeface="Arial Rounded MT Bold" panose="020F0704030504030204" pitchFamily="34" charset="0"/>
              </a:rPr>
              <a:t>Création de liens entre les </a:t>
            </a:r>
            <a:r>
              <a:rPr lang="fr-CA" sz="1400" b="1" dirty="0">
                <a:latin typeface="Arial Rounded MT Bold" panose="020F0704030504030204" pitchFamily="34" charset="0"/>
              </a:rPr>
              <a:t>résidents permanents et les villégiateurs</a:t>
            </a:r>
            <a:r>
              <a:rPr lang="fr-CA" sz="1400" dirty="0">
                <a:latin typeface="Arial Rounded MT Bold" panose="020F0704030504030204" pitchFamily="34" charset="0"/>
              </a:rPr>
              <a:t>, présents et futurs, en leur démontrant que le service hors pair et les animations culturelles qui auront lieu à la bibliothèque seront d’un niveau professionnel à même de satisfaire les plus exigeants.  </a:t>
            </a:r>
            <a:endParaRPr lang="fr-CA" sz="1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CA" sz="1600" dirty="0">
                <a:latin typeface="Arial Rounded MT Bold" panose="020F0704030504030204" pitchFamily="34" charset="0"/>
              </a:rPr>
              <a:t>Pour un lieu </a:t>
            </a:r>
            <a:r>
              <a:rPr lang="fr-CA" sz="16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en harmonie avec la nature et l’environnement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dirty="0">
                <a:latin typeface="Arial Rounded MT Bold" panose="020F0704030504030204" pitchFamily="34" charset="0"/>
              </a:rPr>
              <a:t>Nouveau bâtiment planifié dans une </a:t>
            </a:r>
            <a:r>
              <a:rPr lang="fr-CA" sz="1400" b="1" dirty="0">
                <a:latin typeface="Arial Rounded MT Bold" panose="020F0704030504030204" pitchFamily="34" charset="0"/>
              </a:rPr>
              <a:t>préoccupation environnementale</a:t>
            </a:r>
            <a:r>
              <a:rPr lang="fr-CA" sz="1400" dirty="0">
                <a:latin typeface="Arial Rounded MT Bold" panose="020F0704030504030204" pitchFamily="34" charset="0"/>
              </a:rPr>
              <a:t> où les décisions seront prises en tenant compte de la performance du lieu tout comme de son impact sur l’environnement.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dirty="0">
                <a:latin typeface="Arial Rounded MT Bold" panose="020F0704030504030204" pitchFamily="34" charset="0"/>
              </a:rPr>
              <a:t>Soin particulier sera apporté à l’élaboration des aménagements naturels à l’intérieur et à l’extérieur de la bibliothèque ; plantes variées, jardins comestibles, espèces indigènes, espace verrière, terrasse, installation de mangeoires, tout est possible et la Municipalité s’assurera de faire des choix éclairés qui sauront lier, </a:t>
            </a:r>
            <a:r>
              <a:rPr lang="fr-CA" sz="1400" b="1" dirty="0">
                <a:latin typeface="Arial Rounded MT Bold" panose="020F0704030504030204" pitchFamily="34" charset="0"/>
              </a:rPr>
              <a:t>bibliothèque</a:t>
            </a:r>
            <a:r>
              <a:rPr lang="fr-CA" sz="1400" dirty="0">
                <a:latin typeface="Arial Rounded MT Bold" panose="020F0704030504030204" pitchFamily="34" charset="0"/>
              </a:rPr>
              <a:t>, </a:t>
            </a:r>
            <a:r>
              <a:rPr lang="fr-CA" sz="1400" b="1" dirty="0">
                <a:latin typeface="Arial Rounded MT Bold" panose="020F0704030504030204" pitchFamily="34" charset="0"/>
              </a:rPr>
              <a:t>culture</a:t>
            </a:r>
            <a:r>
              <a:rPr lang="fr-CA" sz="1400" dirty="0">
                <a:latin typeface="Arial Rounded MT Bold" panose="020F0704030504030204" pitchFamily="34" charset="0"/>
              </a:rPr>
              <a:t>, </a:t>
            </a:r>
            <a:r>
              <a:rPr lang="fr-CA" sz="1400" b="1" dirty="0">
                <a:latin typeface="Arial Rounded MT Bold" panose="020F0704030504030204" pitchFamily="34" charset="0"/>
              </a:rPr>
              <a:t>nature</a:t>
            </a:r>
            <a:r>
              <a:rPr lang="fr-CA" sz="1400" dirty="0">
                <a:latin typeface="Arial Rounded MT Bold" panose="020F0704030504030204" pitchFamily="34" charset="0"/>
              </a:rPr>
              <a:t> et </a:t>
            </a:r>
            <a:r>
              <a:rPr lang="fr-CA" sz="1400" b="1" dirty="0">
                <a:latin typeface="Arial Rounded MT Bold" panose="020F0704030504030204" pitchFamily="34" charset="0"/>
              </a:rPr>
              <a:t>souci de l’environnement</a:t>
            </a:r>
            <a:r>
              <a:rPr lang="fr-CA" sz="1400" dirty="0">
                <a:latin typeface="Arial Rounded MT Bold" panose="020F0704030504030204" pitchFamily="34" charset="0"/>
              </a:rPr>
              <a:t>.</a:t>
            </a:r>
          </a:p>
          <a:p>
            <a:pPr marL="1085850" lvl="2">
              <a:buFont typeface="Arial" panose="020B0604020202020204" pitchFamily="34" charset="0"/>
              <a:buChar char="•"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33212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7292" y="25415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Municipalité de Sainte-Anne-des-Lacs</a:t>
            </a:r>
            <a:br>
              <a:rPr lang="fr-CA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Donc, une nouvelle bibliothèque... 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Où ? 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77333" y="1878369"/>
            <a:ext cx="10164838" cy="4366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dirty="0">
                <a:latin typeface="Arial Rounded MT Bold" panose="020F0704030504030204" pitchFamily="34" charset="0"/>
              </a:rPr>
              <a:t>Aucun édifice existant n’est actuellement prêt à accueillir une nouvelle bibliothèque de cette taille, de là </a:t>
            </a:r>
            <a:r>
              <a:rPr lang="fr-CA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le besoin d’une nouvelle construction</a:t>
            </a:r>
            <a:r>
              <a:rPr lang="fr-CA" dirty="0">
                <a:latin typeface="Arial Rounded MT Bold" panose="020F0704030504030204" pitchFamily="34" charset="0"/>
              </a:rPr>
              <a:t>.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fr-CA" dirty="0">
                <a:latin typeface="Arial Rounded MT Bold" panose="020F0704030504030204" pitchFamily="34" charset="0"/>
              </a:rPr>
              <a:t>La nouvelle bibliothèque sera située dans un endroit </a:t>
            </a:r>
            <a:r>
              <a:rPr lang="fr-CA" b="1" dirty="0">
                <a:latin typeface="Arial Rounded MT Bold" panose="020F0704030504030204" pitchFamily="34" charset="0"/>
              </a:rPr>
              <a:t>au cœur de la Municipalité</a:t>
            </a:r>
            <a:r>
              <a:rPr lang="fr-CA" dirty="0">
                <a:latin typeface="Arial Rounded MT Bold" panose="020F0704030504030204" pitchFamily="34" charset="0"/>
              </a:rPr>
              <a:t>, facilement repérable des rues principales, près de toutes les activités commerciales et communautaires de Sainte-Anne-des-Lacs avec une aire de stationnement adéquate et un accès facile pour tous.   </a:t>
            </a:r>
            <a:r>
              <a:rPr lang="fr-CA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Détails à venir </a:t>
            </a:r>
            <a:r>
              <a:rPr lang="fr-CA" dirty="0">
                <a:solidFill>
                  <a:srgbClr val="C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fr-CA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fr-CA" i="1" dirty="0">
                <a:latin typeface="Arial Rounded MT Bold" panose="020F0704030504030204" pitchFamily="34" charset="0"/>
              </a:rPr>
              <a:t>Il est à noter que la Municipalité se préoccupe déjà de l’environnement et du </a:t>
            </a:r>
            <a:r>
              <a:rPr lang="fr-CA" b="1" i="1" dirty="0">
                <a:latin typeface="Arial Rounded MT Bold" panose="020F0704030504030204" pitchFamily="34" charset="0"/>
              </a:rPr>
              <a:t>développement durable</a:t>
            </a:r>
            <a:r>
              <a:rPr lang="fr-CA" i="1" dirty="0">
                <a:latin typeface="Arial Rounded MT Bold" panose="020F0704030504030204" pitchFamily="34" charset="0"/>
              </a:rPr>
              <a:t>  : jardin communautaire, aspects écologiques de la nouvelle caserne (</a:t>
            </a:r>
            <a:r>
              <a:rPr lang="fr-FR" i="1" dirty="0">
                <a:latin typeface="Arial Rounded MT Bold" panose="020F0704030504030204" pitchFamily="34" charset="0"/>
              </a:rPr>
              <a:t>toit blanc, plancher chauffant dans la partie garage et deux réservoirs d’eau souterrains de 5000 gallons chacun qui récupèrent l’eau de pluie), parc Irénée-Benoît aménagé selon les règles de conservation en vigueur (bande riveraine, espèces indigènes, nichoirs à oiseaux et chauve-souris, etc.)</a:t>
            </a:r>
            <a:r>
              <a:rPr lang="fr-CA" i="1" dirty="0">
                <a:latin typeface="Arial Rounded MT Bold" panose="020F0704030504030204" pitchFamily="34" charset="0"/>
              </a:rPr>
              <a:t>, </a:t>
            </a:r>
            <a:r>
              <a:rPr lang="fr-CA" i="1" dirty="0" err="1">
                <a:latin typeface="Arial Rounded MT Bold" panose="020F0704030504030204" pitchFamily="34" charset="0"/>
              </a:rPr>
              <a:t>etc</a:t>
            </a:r>
            <a:endParaRPr lang="fr-CA" i="1" dirty="0">
              <a:latin typeface="Arial Rounded MT Bold" panose="020F0704030504030204" pitchFamily="34" charset="0"/>
            </a:endParaRPr>
          </a:p>
          <a:p>
            <a:pPr marL="914400" lvl="2" indent="0">
              <a:buNone/>
            </a:pPr>
            <a:endParaRPr lang="fr-CA" sz="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CA" dirty="0">
                <a:latin typeface="Arial Rounded MT Bold" panose="020F0704030504030204" pitchFamily="34" charset="0"/>
              </a:rPr>
              <a:t>Ainsi, afin d’œuvrer dans la continuité, une orientation « verte » pour la nouvelle bibliothèque de Sainte-Anne-des-Lacs est tout à fait appropriée.</a:t>
            </a:r>
          </a:p>
        </p:txBody>
      </p:sp>
    </p:spTree>
    <p:extLst>
      <p:ext uri="{BB962C8B-B14F-4D97-AF65-F5344CB8AC3E}">
        <p14:creationId xmlns:p14="http://schemas.microsoft.com/office/powerpoint/2010/main" val="4142281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7292" y="254157"/>
            <a:ext cx="7761456" cy="1320800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Municipalité de Sainte-Anne-des-Lacs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Donc, une nouvelle bibliothèque... 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Qui offrira par exemple...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19758" y="1895475"/>
            <a:ext cx="9371735" cy="4495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 dirty="0">
                <a:solidFill>
                  <a:schemeClr val="accent5"/>
                </a:solidFill>
              </a:rPr>
              <a:t> </a:t>
            </a:r>
            <a:r>
              <a:rPr lang="fr-CA" sz="2400" b="1" dirty="0">
                <a:solidFill>
                  <a:schemeClr val="accent5"/>
                </a:solidFill>
              </a:rPr>
              <a:t>Des animations pour tous</a:t>
            </a:r>
          </a:p>
          <a:p>
            <a:pPr marL="0" indent="0">
              <a:buNone/>
            </a:pPr>
            <a:endParaRPr lang="fr-CA" sz="1600" b="1" i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CA" sz="2000" dirty="0">
                <a:solidFill>
                  <a:schemeClr val="accent5"/>
                </a:solidFill>
              </a:rPr>
              <a:t>    Exemples d’activités                 </a:t>
            </a:r>
            <a:r>
              <a:rPr lang="fr-CA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Ados</a:t>
            </a:r>
          </a:p>
          <a:p>
            <a:pPr marL="0" indent="0">
              <a:buNone/>
            </a:pPr>
            <a:r>
              <a:rPr lang="fr-CA" sz="4800" dirty="0"/>
              <a:t>  </a:t>
            </a:r>
            <a:r>
              <a:rPr lang="fr-CA" sz="2000" b="1" dirty="0">
                <a:solidFill>
                  <a:srgbClr val="B482DA"/>
                </a:solidFill>
              </a:rPr>
              <a:t>Enfants                                        </a:t>
            </a:r>
            <a:r>
              <a:rPr lang="fr-CA" sz="2000" b="1" dirty="0">
                <a:solidFill>
                  <a:srgbClr val="00B0F0"/>
                </a:solidFill>
              </a:rPr>
              <a:t>Adultes</a:t>
            </a:r>
          </a:p>
          <a:p>
            <a:pPr marL="0" indent="0">
              <a:buNone/>
            </a:pPr>
            <a:endParaRPr lang="fr-CA" sz="4800" dirty="0"/>
          </a:p>
        </p:txBody>
      </p:sp>
      <p:sp>
        <p:nvSpPr>
          <p:cNvPr id="3" name="Légende encadrée 2 2"/>
          <p:cNvSpPr/>
          <p:nvPr/>
        </p:nvSpPr>
        <p:spPr>
          <a:xfrm>
            <a:off x="677333" y="3958511"/>
            <a:ext cx="4944709" cy="2682552"/>
          </a:xfrm>
          <a:prstGeom prst="borderCallout2">
            <a:avLst>
              <a:gd name="adj1" fmla="val -2200"/>
              <a:gd name="adj2" fmla="val 21332"/>
              <a:gd name="adj3" fmla="val -10011"/>
              <a:gd name="adj4" fmla="val 33417"/>
              <a:gd name="adj5" fmla="val -30072"/>
              <a:gd name="adj6" fmla="val 8671"/>
            </a:avLst>
          </a:prstGeom>
          <a:solidFill>
            <a:srgbClr val="B482DA">
              <a:alpha val="55000"/>
            </a:srgbClr>
          </a:solidFill>
          <a:ln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285750" indent="-285750" defTabSz="612000">
              <a:buFont typeface="Arial" panose="020B0604020202020204" pitchFamily="34" charset="0"/>
              <a:buChar char="•"/>
            </a:pPr>
            <a:r>
              <a:rPr lang="fr-CA" sz="1600" b="1" dirty="0">
                <a:solidFill>
                  <a:schemeClr val="tx1"/>
                </a:solidFill>
                <a:latin typeface="Curlz MT" panose="04040404050702020202" pitchFamily="82" charset="0"/>
              </a:rPr>
              <a:t>Heures du conte régulières et ateliers thématiques sur divers sujets dont celui de  l’environnement et de la nature et suivant le déroulement des saisons;</a:t>
            </a:r>
          </a:p>
          <a:p>
            <a:pPr marL="285750" indent="-285750" defTabSz="612000">
              <a:buFont typeface="Arial" panose="020B0604020202020204" pitchFamily="34" charset="0"/>
              <a:buChar char="•"/>
            </a:pPr>
            <a:r>
              <a:rPr lang="fr-CA" sz="1600" b="1" dirty="0">
                <a:solidFill>
                  <a:schemeClr val="tx1"/>
                </a:solidFill>
                <a:latin typeface="Curlz MT" panose="04040404050702020202" pitchFamily="82" charset="0"/>
              </a:rPr>
              <a:t>Programme de lecture estivale pour les 0-12 ans, avec un espace de création pour tout-petits (coloriage, bricolage, collage, etc.);</a:t>
            </a:r>
          </a:p>
          <a:p>
            <a:pPr marL="285750" indent="-285750" defTabSz="612000">
              <a:buFont typeface="Arial" panose="020B0604020202020204" pitchFamily="34" charset="0"/>
              <a:buChar char="•"/>
            </a:pPr>
            <a:r>
              <a:rPr lang="fr-CA" sz="1600" b="1" dirty="0">
                <a:solidFill>
                  <a:schemeClr val="tx1"/>
                </a:solidFill>
                <a:latin typeface="Curlz MT" panose="04040404050702020202" pitchFamily="82" charset="0"/>
              </a:rPr>
              <a:t>Partenariats avec les garderies et le camp de jour pour organiser des activités « vertes</a:t>
            </a:r>
            <a:r>
              <a:rPr lang="fr-CA" b="1" dirty="0">
                <a:solidFill>
                  <a:schemeClr val="tx1"/>
                </a:solidFill>
                <a:latin typeface="Curlz MT" panose="04040404050702020202" pitchFamily="82" charset="0"/>
              </a:rPr>
              <a:t> ».</a:t>
            </a:r>
          </a:p>
        </p:txBody>
      </p:sp>
      <p:sp>
        <p:nvSpPr>
          <p:cNvPr id="10" name="Légende encadrée 2 9"/>
          <p:cNvSpPr/>
          <p:nvPr/>
        </p:nvSpPr>
        <p:spPr>
          <a:xfrm>
            <a:off x="6729230" y="3592172"/>
            <a:ext cx="5724525" cy="3191169"/>
          </a:xfrm>
          <a:prstGeom prst="borderCallout2">
            <a:avLst>
              <a:gd name="adj1" fmla="val 11898"/>
              <a:gd name="adj2" fmla="val -2430"/>
              <a:gd name="adj3" fmla="val 9173"/>
              <a:gd name="adj4" fmla="val -35498"/>
              <a:gd name="adj5" fmla="val -10455"/>
              <a:gd name="adj6" fmla="val -62694"/>
            </a:avLst>
          </a:prstGeom>
          <a:solidFill>
            <a:schemeClr val="accent3">
              <a:lumMod val="40000"/>
              <a:lumOff val="60000"/>
              <a:alpha val="91000"/>
            </a:schemeClr>
          </a:solidFill>
          <a:ln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Conférences et ateliers (formation sur Photoshop, conférence voyage et littéraires, </a:t>
            </a:r>
            <a:r>
              <a:rPr lang="fr-CA" sz="1400" dirty="0" err="1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etc</a:t>
            </a:r>
            <a:r>
              <a:rPr lang="fr-CA" sz="14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sz="14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Après-midis </a:t>
            </a:r>
            <a:r>
              <a:rPr lang="fr-CA" sz="14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ou de soirées de jeux de société pour favoriser la socialisation les liens dans la communauté;</a:t>
            </a:r>
            <a:endParaRPr lang="fr-CA" sz="1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Rencontres</a:t>
            </a:r>
            <a:r>
              <a:rPr lang="fr-CA" sz="14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d’échange sur le jardinage ou les livres</a:t>
            </a:r>
            <a:endParaRPr lang="fr-CA" sz="1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Création d’un ciné-club ;</a:t>
            </a:r>
            <a:endParaRPr lang="fr-CA" sz="1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Mise en relation de la nature avec la santé collective par des activités d’introductions à la luminothérapie, à la phytothérapie et la zoothérapie ;</a:t>
            </a:r>
            <a:endParaRPr lang="fr-CA" sz="1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Partenariat avec des organismes locaux comme le club d’ornithologie, le club Optimiste ou un éventuel club d’horticulture;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Lieu de diffusion privilégié pour relayer les informations du service de l’environnement de la municipalité</a:t>
            </a:r>
            <a:endParaRPr lang="fr-CA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fr-CA" sz="100" dirty="0"/>
          </a:p>
        </p:txBody>
      </p:sp>
      <p:sp>
        <p:nvSpPr>
          <p:cNvPr id="11" name="Légende encadrée 2 10"/>
          <p:cNvSpPr/>
          <p:nvPr/>
        </p:nvSpPr>
        <p:spPr>
          <a:xfrm>
            <a:off x="6503576" y="1426317"/>
            <a:ext cx="3997784" cy="2002683"/>
          </a:xfrm>
          <a:prstGeom prst="borderCallout2">
            <a:avLst>
              <a:gd name="adj1" fmla="val 85273"/>
              <a:gd name="adj2" fmla="val -82030"/>
              <a:gd name="adj3" fmla="val 86742"/>
              <a:gd name="adj4" fmla="val -25866"/>
              <a:gd name="adj5" fmla="val 41633"/>
              <a:gd name="adj6" fmla="val -3317"/>
            </a:avLst>
          </a:prstGeom>
          <a:solidFill>
            <a:schemeClr val="accent4">
              <a:lumMod val="60000"/>
              <a:lumOff val="40000"/>
              <a:alpha val="97000"/>
            </a:schemeClr>
          </a:solidFill>
          <a:ln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628650" lvl="1" indent="-171450">
              <a:buFont typeface="Trebuchet MS" panose="020B0603020202020204" pitchFamily="34" charset="0"/>
              <a:buChar char="•"/>
            </a:pPr>
            <a:r>
              <a:rPr lang="fr-CA" b="1" dirty="0">
                <a:solidFill>
                  <a:schemeClr val="tx1"/>
                </a:solidFill>
                <a:latin typeface="Bradley Hand ITC" panose="03070402050302030203" pitchFamily="66" charset="0"/>
              </a:rPr>
              <a:t>Organisation différents concours (concours de photographie, création d’une murale, concours de graffiti, etc.) toujours avec des liens possibles vers la nature et l’environnement.</a:t>
            </a:r>
          </a:p>
          <a:p>
            <a:pPr marL="171450" indent="-171450">
              <a:buFont typeface="Trebuchet MS" panose="020B0603020202020204" pitchFamily="34" charset="0"/>
              <a:buChar char="•"/>
            </a:pPr>
            <a:r>
              <a:rPr lang="fr-CA" sz="1000" b="1" dirty="0">
                <a:latin typeface="Bradley Hand ITC" panose="03070402050302030203" pitchFamily="66" charset="0"/>
              </a:rPr>
              <a:t> </a:t>
            </a:r>
            <a:endParaRPr lang="fr-CA" sz="11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1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8361608" cy="889416"/>
          </a:xfrm>
        </p:spPr>
        <p:txBody>
          <a:bodyPr>
            <a:normAutofit fontScale="90000"/>
          </a:bodyPr>
          <a:lstStyle/>
          <a:p>
            <a:r>
              <a:rPr lang="fr-CA" sz="3600" b="1" dirty="0"/>
              <a:t>Le Réseau BIBLIO des Laurentides en </a:t>
            </a:r>
            <a:r>
              <a:rPr lang="fr-CA" sz="3600" b="1" dirty="0">
                <a:solidFill>
                  <a:srgbClr val="C00000"/>
                </a:solidFill>
              </a:rPr>
              <a:t>partenariat</a:t>
            </a:r>
            <a:r>
              <a:rPr lang="fr-CA" sz="3600" b="1" dirty="0"/>
              <a:t> avec les municipalités membres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69" y="376105"/>
            <a:ext cx="1703143" cy="124283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351052" y="2128704"/>
            <a:ext cx="3940936" cy="3567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/>
          <p:cNvSpPr/>
          <p:nvPr/>
        </p:nvSpPr>
        <p:spPr>
          <a:xfrm>
            <a:off x="4943986" y="2128704"/>
            <a:ext cx="3940936" cy="3567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/>
          <p:cNvSpPr txBox="1"/>
          <p:nvPr/>
        </p:nvSpPr>
        <p:spPr>
          <a:xfrm>
            <a:off x="1983190" y="2413337"/>
            <a:ext cx="26766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Lieu « virtuel », portail, outils informatiques, achat de ressources numériques et soutien à l’équipe de la bibliothèque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845237" y="2669923"/>
            <a:ext cx="2472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Lieu « physique», développement des ressources locales, et gestion du service pour les citoyens</a:t>
            </a:r>
          </a:p>
        </p:txBody>
      </p:sp>
      <p:sp>
        <p:nvSpPr>
          <p:cNvPr id="17" name="Flèche droite 16"/>
          <p:cNvSpPr/>
          <p:nvPr/>
        </p:nvSpPr>
        <p:spPr>
          <a:xfrm rot="5400000">
            <a:off x="3042987" y="4453933"/>
            <a:ext cx="540912" cy="5151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Flèche droite 17"/>
          <p:cNvSpPr/>
          <p:nvPr/>
        </p:nvSpPr>
        <p:spPr>
          <a:xfrm rot="5400000">
            <a:off x="6703882" y="4381479"/>
            <a:ext cx="585841" cy="5151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18"/>
          <p:cNvSpPr txBox="1"/>
          <p:nvPr/>
        </p:nvSpPr>
        <p:spPr>
          <a:xfrm>
            <a:off x="2681671" y="5026354"/>
            <a:ext cx="12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</a:rPr>
              <a:t>Réseau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001552" y="4929761"/>
            <a:ext cx="216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</a:rPr>
              <a:t>Municipalité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079606" y="3269015"/>
            <a:ext cx="2562864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accent1"/>
                </a:solidFill>
              </a:rPr>
              <a:t>Les gagnants? </a:t>
            </a:r>
            <a:r>
              <a:rPr lang="fr-CA" sz="2800" b="1" dirty="0">
                <a:solidFill>
                  <a:srgbClr val="C00000"/>
                </a:solidFill>
              </a:rPr>
              <a:t>Les résidents!</a:t>
            </a:r>
          </a:p>
        </p:txBody>
      </p:sp>
    </p:spTree>
    <p:extLst>
      <p:ext uri="{BB962C8B-B14F-4D97-AF65-F5344CB8AC3E}">
        <p14:creationId xmlns:p14="http://schemas.microsoft.com/office/powerpoint/2010/main" val="3760839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7292" y="254157"/>
            <a:ext cx="8596668" cy="1320800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Municipalité de Sainte-Anne-des-Lacs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Tableau résumé du projet proposé</a:t>
            </a:r>
            <a:endParaRPr lang="fr-CA" dirty="0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034528"/>
              </p:ext>
            </p:extLst>
          </p:nvPr>
        </p:nvGraphicFramePr>
        <p:xfrm>
          <a:off x="1047749" y="1634241"/>
          <a:ext cx="8991602" cy="39175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38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1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42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800" dirty="0">
                          <a:solidFill>
                            <a:schemeClr val="tx1"/>
                          </a:solidFill>
                          <a:effectLst/>
                        </a:rPr>
                        <a:t>Ressources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800" dirty="0">
                          <a:solidFill>
                            <a:schemeClr val="tx1"/>
                          </a:solidFill>
                          <a:effectLst/>
                        </a:rPr>
                        <a:t>Actuel 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800" dirty="0">
                          <a:solidFill>
                            <a:schemeClr val="tx1"/>
                          </a:solidFill>
                          <a:effectLst/>
                        </a:rPr>
                        <a:t>Niveau de service : base 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800" dirty="0">
                          <a:solidFill>
                            <a:schemeClr val="tx1"/>
                          </a:solidFill>
                          <a:effectLst/>
                        </a:rPr>
                        <a:t>An 3 du projet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11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effectLst/>
                        </a:rPr>
                        <a:t>Superficie </a:t>
                      </a:r>
                      <a:endParaRPr lang="fr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effectLst/>
                        </a:rPr>
                        <a:t>119 m</a:t>
                      </a:r>
                      <a:r>
                        <a:rPr lang="fr-CA" sz="1600" baseline="30000" dirty="0">
                          <a:effectLst/>
                        </a:rPr>
                        <a:t>2</a:t>
                      </a:r>
                      <a:endParaRPr lang="fr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effectLst/>
                        </a:rPr>
                        <a:t>333 m</a:t>
                      </a:r>
                      <a:r>
                        <a:rPr lang="fr-CA" sz="1600" baseline="30000" dirty="0">
                          <a:effectLst/>
                        </a:rPr>
                        <a:t>2</a:t>
                      </a:r>
                      <a:endParaRPr lang="fr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333 m</a:t>
                      </a:r>
                      <a:r>
                        <a:rPr lang="fr-CA" sz="1600" baseline="30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endParaRPr lang="fr-C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(niveau de base)</a:t>
                      </a:r>
                      <a:endParaRPr lang="fr-C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11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effectLst/>
                        </a:rPr>
                        <a:t>Heures d’ouverture </a:t>
                      </a:r>
                      <a:endParaRPr lang="fr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effectLst/>
                        </a:rPr>
                        <a:t>23</a:t>
                      </a:r>
                      <a:endParaRPr lang="fr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effectLst/>
                        </a:rPr>
                        <a:t>15</a:t>
                      </a:r>
                      <a:endParaRPr lang="fr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25 </a:t>
                      </a:r>
                      <a:endParaRPr lang="fr-C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(niveau excellent)</a:t>
                      </a:r>
                      <a:endParaRPr lang="fr-C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11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effectLst/>
                        </a:rPr>
                        <a:t>Nombre de livres </a:t>
                      </a:r>
                      <a:endParaRPr lang="fr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effectLst/>
                        </a:rPr>
                        <a:t>11 545</a:t>
                      </a:r>
                      <a:endParaRPr lang="fr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effectLst/>
                        </a:rPr>
                        <a:t>11 271</a:t>
                      </a:r>
                      <a:endParaRPr lang="fr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11 271</a:t>
                      </a:r>
                      <a:endParaRPr lang="fr-C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 (maintien)</a:t>
                      </a:r>
                      <a:endParaRPr lang="fr-C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11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effectLst/>
                        </a:rPr>
                        <a:t>Postes informatiques pour le public**</a:t>
                      </a:r>
                      <a:endParaRPr lang="fr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effectLst/>
                        </a:rPr>
                        <a:t>2</a:t>
                      </a:r>
                      <a:endParaRPr lang="fr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effectLst/>
                        </a:rPr>
                        <a:t>3</a:t>
                      </a:r>
                      <a:endParaRPr lang="fr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r-C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(niveau excellent)</a:t>
                      </a:r>
                      <a:endParaRPr lang="fr-C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80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effectLst/>
                        </a:rPr>
                        <a:t>Employés (ETP)</a:t>
                      </a:r>
                      <a:endParaRPr lang="fr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fr-C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fr-C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fr-C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(niveau excellent étant donné les heures d’ouverture)</a:t>
                      </a:r>
                      <a:endParaRPr lang="fr-C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974813" y="105489"/>
            <a:ext cx="24237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fr-CA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31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7292" y="254157"/>
            <a:ext cx="8596668" cy="1320800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Municipalité de Sainte-Anne-des-Lacs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Financement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63059" y="2146457"/>
            <a:ext cx="9095316" cy="3641062"/>
          </a:xfrm>
        </p:spPr>
        <p:txBody>
          <a:bodyPr>
            <a:normAutofit fontScale="92500" lnSpcReduction="20000"/>
          </a:bodyPr>
          <a:lstStyle/>
          <a:p>
            <a:r>
              <a:rPr lang="fr-CA" sz="2400" b="1" dirty="0"/>
              <a:t>Coût du projet : (333 m</a:t>
            </a:r>
            <a:r>
              <a:rPr lang="fr-CA" sz="2400" b="1" baseline="30000" dirty="0"/>
              <a:t>2 </a:t>
            </a:r>
            <a:r>
              <a:rPr lang="fr-CA" sz="2400" b="1" dirty="0"/>
              <a:t>x 2 800 $/ m</a:t>
            </a:r>
            <a:r>
              <a:rPr lang="fr-CA" sz="2400" b="1" baseline="30000" dirty="0"/>
              <a:t>2</a:t>
            </a:r>
            <a:r>
              <a:rPr lang="fr-CA" sz="2400" b="1" dirty="0"/>
              <a:t>) = 932 400 $</a:t>
            </a:r>
            <a:endParaRPr lang="fr-CA" sz="2400" dirty="0">
              <a:latin typeface="Arial Rounded MT Bold" panose="020F0704030504030204" pitchFamily="34" charset="0"/>
            </a:endParaRPr>
          </a:p>
          <a:p>
            <a:endParaRPr lang="fr-CA" sz="2400" dirty="0">
              <a:latin typeface="Arial Rounded MT Bold" panose="020F0704030504030204" pitchFamily="34" charset="0"/>
            </a:endParaRPr>
          </a:p>
          <a:p>
            <a:r>
              <a:rPr lang="fr-CA" sz="2400" dirty="0">
                <a:latin typeface="Arial Rounded MT Bold" panose="020F0704030504030204" pitchFamily="34" charset="0"/>
              </a:rPr>
              <a:t>Subvention maximale du MCC dans le programme d’Aide aux immobilisations : 40% (372 960 $)</a:t>
            </a:r>
          </a:p>
          <a:p>
            <a:r>
              <a:rPr lang="fr-CA" sz="2400" dirty="0">
                <a:latin typeface="Arial Rounded MT Bold" panose="020F0704030504030204" pitchFamily="34" charset="0"/>
              </a:rPr>
              <a:t>Contribution municipale minimum : 60% (559 440 $)</a:t>
            </a:r>
          </a:p>
          <a:p>
            <a:pPr lvl="1"/>
            <a:r>
              <a:rPr lang="fr-CA" sz="2000" dirty="0">
                <a:latin typeface="Arial Rounded MT Bold" panose="020F0704030504030204" pitchFamily="34" charset="0"/>
              </a:rPr>
              <a:t>Partenaires potentiels</a:t>
            </a:r>
          </a:p>
          <a:p>
            <a:pPr lvl="2"/>
            <a:r>
              <a:rPr lang="fr-CA" sz="1800" dirty="0">
                <a:latin typeface="Arial Rounded MT Bold" panose="020F0704030504030204" pitchFamily="34" charset="0"/>
              </a:rPr>
              <a:t>Autres programmes de subventions</a:t>
            </a:r>
          </a:p>
          <a:p>
            <a:pPr lvl="2"/>
            <a:r>
              <a:rPr lang="fr-CA" sz="1800" dirty="0">
                <a:latin typeface="Arial Rounded MT Bold" panose="020F0704030504030204" pitchFamily="34" charset="0"/>
              </a:rPr>
              <a:t>Partenariat avec organismes</a:t>
            </a:r>
          </a:p>
          <a:p>
            <a:pPr lvl="2"/>
            <a:r>
              <a:rPr lang="fr-CA" sz="1800" dirty="0">
                <a:latin typeface="Arial Rounded MT Bold" panose="020F0704030504030204" pitchFamily="34" charset="0"/>
              </a:rPr>
              <a:t>Dons privés </a:t>
            </a:r>
          </a:p>
          <a:p>
            <a:pPr lvl="2"/>
            <a:r>
              <a:rPr lang="fr-CA" sz="1800" dirty="0"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6030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385455" y="1385455"/>
            <a:ext cx="9834344" cy="1856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88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Merci!</a:t>
            </a:r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3060720" y="3241965"/>
            <a:ext cx="7132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b="1" dirty="0"/>
              <a:t>Julie Filion</a:t>
            </a:r>
            <a:r>
              <a:rPr lang="fr-CA" sz="2000" dirty="0"/>
              <a:t>, directrice – Soutien aux bibliothèques</a:t>
            </a:r>
          </a:p>
          <a:p>
            <a:pPr algn="ctr"/>
            <a:r>
              <a:rPr lang="fr-CA" sz="2000" b="1" dirty="0"/>
              <a:t>Réseau BIBLIO des Laurentides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98073" y="5568369"/>
            <a:ext cx="10293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A" sz="1200" b="1" dirty="0"/>
              <a:t>Bibliographie </a:t>
            </a:r>
          </a:p>
          <a:p>
            <a:pPr algn="r"/>
            <a:r>
              <a:rPr lang="fr-CA" sz="1200" b="1" dirty="0"/>
              <a:t>Extrait de l’article : Les 7 piliers d’une bibliothèque Troisième Lieu </a:t>
            </a:r>
            <a:r>
              <a:rPr lang="fr-CA" sz="1200" dirty="0"/>
              <a:t>par Sylvie Terrier</a:t>
            </a:r>
          </a:p>
          <a:p>
            <a:pPr algn="r"/>
            <a:r>
              <a:rPr lang="fr-CA" sz="1200" dirty="0"/>
              <a:t>Extrait de l’article : Pour une bibliothèque troisième lieu</a:t>
            </a:r>
          </a:p>
          <a:p>
            <a:pPr algn="r"/>
            <a:r>
              <a:rPr lang="fr-CA" sz="1200" dirty="0"/>
              <a:t>10 décembre 2012 – par Sandrine Vachon</a:t>
            </a:r>
          </a:p>
          <a:p>
            <a:pPr algn="r"/>
            <a:r>
              <a:rPr lang="fr-CA" sz="1200" dirty="0"/>
              <a:t>Extrait de l’article : La bibliothèque troisième lieu, vers une redéfinition du modèle de bibliothèque</a:t>
            </a:r>
          </a:p>
          <a:p>
            <a:pPr algn="r"/>
            <a:r>
              <a:rPr lang="fr-CA" sz="1200" dirty="0"/>
              <a:t>20 janvier 2011 Par Mathilde Servet</a:t>
            </a:r>
          </a:p>
          <a:p>
            <a:pPr algn="r"/>
            <a:endParaRPr lang="fr-CA" dirty="0"/>
          </a:p>
          <a:p>
            <a:pPr algn="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1568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24984" y="15144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Partie 1</a:t>
            </a:r>
            <a:br>
              <a:rPr lang="fr-CA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br>
              <a:rPr lang="fr-CA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La bibliothèque de demain, </a:t>
            </a: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aujourd’hui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7526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1900" y="1308398"/>
            <a:ext cx="6147527" cy="5254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Aujourd’hui, le livre et le papier ne sont plus les uniques repères dans une bibliothèque.</a:t>
            </a:r>
          </a:p>
          <a:p>
            <a:pPr marL="0" indent="0">
              <a:buNone/>
            </a:pPr>
            <a:r>
              <a:rPr lang="fr-CA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Il faut gérer le passage des </a:t>
            </a:r>
            <a:r>
              <a:rPr lang="fr-CA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collections</a:t>
            </a:r>
            <a:r>
              <a:rPr lang="fr-CA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aux </a:t>
            </a:r>
            <a:r>
              <a:rPr lang="fr-CA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connexions</a:t>
            </a:r>
            <a:r>
              <a:rPr lang="fr-CA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fr-CA" sz="2400" u="sng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fr-CA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8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6675" y="128198"/>
            <a:ext cx="9172575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CA" sz="32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La bibliothèque de demain, </a:t>
            </a:r>
            <a:r>
              <a:rPr lang="fr-CA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aujourd’hui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9" y="1257300"/>
            <a:ext cx="3169455" cy="4227409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495034" y="3935837"/>
            <a:ext cx="4527029" cy="30977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488615" y="3617260"/>
            <a:ext cx="3608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atin typeface="Arial Rounded MT Bold" panose="020F0704030504030204" pitchFamily="34" charset="0"/>
              </a:rPr>
              <a:t>La bibliothèque devient un </a:t>
            </a:r>
            <a:r>
              <a:rPr lang="fr-CA" sz="3600" b="1" u="sng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troisième lieu durable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395957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377" y="977978"/>
            <a:ext cx="5436885" cy="56626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CA" sz="28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Qu’est-ce qu’un </a:t>
            </a:r>
            <a:r>
              <a:rPr lang="fr-CA" sz="2800" b="1" i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troisième lieu?</a:t>
            </a:r>
          </a:p>
          <a:p>
            <a:pPr lvl="1"/>
            <a:r>
              <a:rPr lang="fr-CA" sz="2800" dirty="0">
                <a:latin typeface="Arial Rounded MT Bold" panose="020F0704030504030204" pitchFamily="34" charset="0"/>
              </a:rPr>
              <a:t>Après la maison ou l’école et le lieu de travail, il est nécessaire de fréquenter </a:t>
            </a:r>
            <a:r>
              <a:rPr lang="fr-CA" sz="28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un troisième lieu </a:t>
            </a:r>
            <a:r>
              <a:rPr lang="fr-CA" sz="2800" dirty="0">
                <a:latin typeface="Arial Rounded MT Bold" panose="020F0704030504030204" pitchFamily="34" charset="0"/>
              </a:rPr>
              <a:t>pour socialiser, échanger avec les autres et briser l’isolement.</a:t>
            </a:r>
          </a:p>
          <a:p>
            <a:pPr lvl="1"/>
            <a:r>
              <a:rPr lang="fr-CA" sz="2800" dirty="0">
                <a:latin typeface="Arial Rounded MT Bold" panose="020F0704030504030204" pitchFamily="34" charset="0"/>
              </a:rPr>
              <a:t>Ce lieu doit être :</a:t>
            </a:r>
          </a:p>
          <a:p>
            <a:pPr lvl="2"/>
            <a:r>
              <a:rPr lang="fr-CA" sz="2800" dirty="0">
                <a:latin typeface="Arial Rounded MT Bold" panose="020F0704030504030204" pitchFamily="34" charset="0"/>
              </a:rPr>
              <a:t>Neutre </a:t>
            </a:r>
          </a:p>
          <a:p>
            <a:pPr lvl="2"/>
            <a:r>
              <a:rPr lang="fr-CA" sz="2800" dirty="0">
                <a:latin typeface="Arial Rounded MT Bold" panose="020F0704030504030204" pitchFamily="34" charset="0"/>
              </a:rPr>
              <a:t>Facilement accessible</a:t>
            </a:r>
          </a:p>
          <a:p>
            <a:pPr lvl="2"/>
            <a:r>
              <a:rPr lang="fr-CA" sz="2800" dirty="0">
                <a:latin typeface="Arial Rounded MT Bold" panose="020F0704030504030204" pitchFamily="34" charset="0"/>
              </a:rPr>
              <a:t>Prêt à accueillir les gens de tous les milieux, sans égard à l’âge, au sexe, au niveau d’éducation ou à leur revenu. </a:t>
            </a:r>
          </a:p>
          <a:p>
            <a:pPr marL="914400" lvl="2" indent="0">
              <a:buNone/>
            </a:pPr>
            <a:r>
              <a:rPr lang="fr-CA" sz="2800" i="1" dirty="0">
                <a:latin typeface="Arial Rounded MT Bold" panose="020F0704030504030204" pitchFamily="34" charset="0"/>
              </a:rPr>
              <a:t>Dans ce troisième lieu, on peut tout simplement être soi!</a:t>
            </a: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68" y="1403539"/>
            <a:ext cx="5463803" cy="409785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7225" y="194873"/>
            <a:ext cx="8546735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CA" sz="32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La bibliothèque de demain, </a:t>
            </a:r>
            <a:r>
              <a:rPr lang="fr-CA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aujourd’hui</a:t>
            </a:r>
          </a:p>
        </p:txBody>
      </p:sp>
    </p:spTree>
    <p:extLst>
      <p:ext uri="{BB962C8B-B14F-4D97-AF65-F5344CB8AC3E}">
        <p14:creationId xmlns:p14="http://schemas.microsoft.com/office/powerpoint/2010/main" val="21491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6084" y="1440045"/>
            <a:ext cx="9527386" cy="5753498"/>
          </a:xfrm>
        </p:spPr>
        <p:txBody>
          <a:bodyPr>
            <a:noAutofit/>
          </a:bodyPr>
          <a:lstStyle/>
          <a:p>
            <a:r>
              <a:rPr lang="fr-CA" sz="2000" dirty="0">
                <a:latin typeface="Arial Rounded MT Bold" panose="020F0704030504030204" pitchFamily="34" charset="0"/>
              </a:rPr>
              <a:t>Anciennement le parvis d’église, le magasin général et la place du marché faisaient office de troisièmes lieux.   </a:t>
            </a:r>
          </a:p>
          <a:p>
            <a:pPr marL="0" indent="0">
              <a:buNone/>
            </a:pPr>
            <a:endParaRPr lang="fr-CA" sz="1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En 2018? Quel peut être ce nouveau 3</a:t>
            </a:r>
            <a:r>
              <a:rPr lang="fr-CA" sz="2400" b="1" baseline="30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ème</a:t>
            </a: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lieu? </a:t>
            </a:r>
            <a:r>
              <a:rPr lang="fr-CA" sz="2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La bibliothèque!</a:t>
            </a:r>
          </a:p>
          <a:p>
            <a:r>
              <a:rPr lang="fr-CA" sz="2000" dirty="0">
                <a:latin typeface="Arial Rounded MT Bold" panose="020F0704030504030204" pitchFamily="34" charset="0"/>
              </a:rPr>
              <a:t>La bibliothèque est ouverte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toute l’année</a:t>
            </a:r>
            <a:r>
              <a:rPr lang="fr-CA" sz="2000" dirty="0">
                <a:latin typeface="Arial Rounded MT Bold" panose="020F0704030504030204" pitchFamily="34" charset="0"/>
              </a:rPr>
              <a:t>, à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toutes les saisons</a:t>
            </a:r>
            <a:r>
              <a:rPr lang="fr-CA" sz="2000" dirty="0">
                <a:latin typeface="Arial Rounded MT Bold" panose="020F0704030504030204" pitchFamily="34" charset="0"/>
              </a:rPr>
              <a:t>, le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jour</a:t>
            </a:r>
            <a:r>
              <a:rPr lang="fr-CA" sz="2000" dirty="0">
                <a:latin typeface="Arial Rounded MT Bold" panose="020F0704030504030204" pitchFamily="34" charset="0"/>
              </a:rPr>
              <a:t>, le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soir</a:t>
            </a:r>
            <a:r>
              <a:rPr lang="fr-CA" sz="2000" dirty="0">
                <a:latin typeface="Arial Rounded MT Bold" panose="020F0704030504030204" pitchFamily="34" charset="0"/>
              </a:rPr>
              <a:t>, la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fin de semaine</a:t>
            </a:r>
            <a:r>
              <a:rPr lang="fr-CA" sz="2000" dirty="0">
                <a:latin typeface="Arial Rounded MT Bold" panose="020F0704030504030204" pitchFamily="34" charset="0"/>
              </a:rPr>
              <a:t>.</a:t>
            </a:r>
          </a:p>
          <a:p>
            <a:r>
              <a:rPr lang="fr-CA" sz="2000" dirty="0">
                <a:latin typeface="Arial Rounded MT Bold" panose="020F0704030504030204" pitchFamily="34" charset="0"/>
              </a:rPr>
              <a:t>La bibliothèque accueille et dessert des gens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de tous les âges</a:t>
            </a:r>
            <a:r>
              <a:rPr lang="fr-CA" sz="2000" dirty="0">
                <a:latin typeface="Arial Rounded MT Bold" panose="020F0704030504030204" pitchFamily="34" charset="0"/>
              </a:rPr>
              <a:t>, </a:t>
            </a:r>
            <a:r>
              <a:rPr lang="fr-CA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peu importe leur</a:t>
            </a:r>
            <a:r>
              <a:rPr lang="fr-CA" sz="2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niveau d’éducation</a:t>
            </a:r>
            <a:r>
              <a:rPr lang="fr-CA" sz="2000" dirty="0">
                <a:latin typeface="Arial Rounded MT Bold" panose="020F0704030504030204" pitchFamily="34" charset="0"/>
              </a:rPr>
              <a:t>, </a:t>
            </a:r>
            <a:r>
              <a:rPr lang="fr-CA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leur</a:t>
            </a:r>
            <a:r>
              <a:rPr lang="fr-CA" sz="2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revenu</a:t>
            </a:r>
            <a:r>
              <a:rPr lang="fr-CA" sz="2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CA" sz="2000" dirty="0">
                <a:latin typeface="Arial Rounded MT Bold" panose="020F0704030504030204" pitchFamily="34" charset="0"/>
              </a:rPr>
              <a:t>ou leur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situation familiale</a:t>
            </a:r>
            <a:r>
              <a:rPr lang="fr-CA" sz="2000" dirty="0">
                <a:latin typeface="Arial Rounded MT Bold" panose="020F0704030504030204" pitchFamily="34" charset="0"/>
              </a:rPr>
              <a:t>.</a:t>
            </a:r>
          </a:p>
          <a:p>
            <a:r>
              <a:rPr lang="fr-CA" sz="2000" dirty="0">
                <a:latin typeface="Arial Rounded MT Bold" panose="020F0704030504030204" pitchFamily="34" charset="0"/>
              </a:rPr>
              <a:t>La bibliothèque permet un accès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démocratique </a:t>
            </a:r>
            <a:r>
              <a:rPr lang="fr-CA" sz="2000" dirty="0">
                <a:latin typeface="Arial Rounded MT Bold" panose="020F0704030504030204" pitchFamily="34" charset="0"/>
              </a:rPr>
              <a:t>à la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culture</a:t>
            </a:r>
            <a:r>
              <a:rPr lang="fr-CA" sz="2000" dirty="0">
                <a:latin typeface="Arial Rounded MT Bold" panose="020F0704030504030204" pitchFamily="34" charset="0"/>
              </a:rPr>
              <a:t> et à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une information de qualité</a:t>
            </a:r>
            <a:r>
              <a:rPr lang="fr-CA" sz="2000" dirty="0">
                <a:latin typeface="Arial Rounded MT Bold" panose="020F0704030504030204" pitchFamily="34" charset="0"/>
              </a:rPr>
              <a:t>, sous toutes ses formes, du papier au numérique.</a:t>
            </a:r>
          </a:p>
          <a:p>
            <a:r>
              <a:rPr lang="fr-CA" sz="2000" dirty="0">
                <a:latin typeface="Arial Rounded MT Bold" panose="020F0704030504030204" pitchFamily="34" charset="0"/>
              </a:rPr>
              <a:t>Bref, la bibliothèque se veut lieu de culture, d’étude, d’apprentissage, de détente, de loisir, de rencontre, un 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lieu de vie</a:t>
            </a:r>
            <a:r>
              <a:rPr lang="fr-CA" sz="2000" dirty="0">
                <a:latin typeface="Arial Rounded MT Bold" panose="020F0704030504030204" pitchFamily="34" charset="0"/>
              </a:rPr>
              <a:t>. </a:t>
            </a:r>
          </a:p>
        </p:txBody>
      </p:sp>
      <p:sp>
        <p:nvSpPr>
          <p:cNvPr id="4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" y="271073"/>
            <a:ext cx="9229725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CA" sz="32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La bibliothèque de demain, </a:t>
            </a:r>
            <a:r>
              <a:rPr lang="fr-CA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aujourd’hui</a:t>
            </a:r>
          </a:p>
        </p:txBody>
      </p:sp>
    </p:spTree>
    <p:extLst>
      <p:ext uri="{BB962C8B-B14F-4D97-AF65-F5344CB8AC3E}">
        <p14:creationId xmlns:p14="http://schemas.microsoft.com/office/powerpoint/2010/main" val="174289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179" y="1139414"/>
            <a:ext cx="5525995" cy="580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dirty="0">
                <a:latin typeface="Arial Rounded MT Bold" panose="020F0704030504030204" pitchFamily="34" charset="0"/>
              </a:rPr>
              <a:t>La bibliothèque </a:t>
            </a:r>
            <a:r>
              <a:rPr lang="fr-CA" sz="2400" b="1" i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troisième lieu:</a:t>
            </a:r>
          </a:p>
          <a:p>
            <a:r>
              <a:rPr lang="fr-CA" sz="1900" dirty="0">
                <a:latin typeface="Arial Rounded MT Bold" panose="020F0704030504030204" pitchFamily="34" charset="0"/>
              </a:rPr>
              <a:t> joue un rôle d’appui à </a:t>
            </a:r>
            <a:r>
              <a:rPr lang="fr-CA" sz="19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l’alphabétisation </a:t>
            </a:r>
            <a:r>
              <a:rPr lang="fr-CA" sz="1900" dirty="0">
                <a:latin typeface="Arial Rounded MT Bold" panose="020F0704030504030204" pitchFamily="34" charset="0"/>
              </a:rPr>
              <a:t>et à la </a:t>
            </a:r>
            <a:r>
              <a:rPr lang="fr-CA" sz="19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réussite scolaire </a:t>
            </a:r>
            <a:r>
              <a:rPr lang="fr-CA" sz="1900" dirty="0">
                <a:latin typeface="Arial Rounded MT Bold" panose="020F0704030504030204" pitchFamily="34" charset="0"/>
              </a:rPr>
              <a:t>en fournissant des ressources adaptées à tous;</a:t>
            </a:r>
          </a:p>
          <a:p>
            <a:r>
              <a:rPr lang="fr-CA" sz="1900" dirty="0">
                <a:latin typeface="Arial Rounded MT Bold" panose="020F0704030504030204" pitchFamily="34" charset="0"/>
              </a:rPr>
              <a:t>favorise </a:t>
            </a:r>
            <a:r>
              <a:rPr lang="fr-CA" sz="19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l’apprentissage</a:t>
            </a:r>
            <a:r>
              <a:rPr lang="fr-CA" sz="19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CA" sz="1900" dirty="0">
                <a:latin typeface="Arial Rounded MT Bold" panose="020F0704030504030204" pitchFamily="34" charset="0"/>
              </a:rPr>
              <a:t>et la </a:t>
            </a:r>
            <a:r>
              <a:rPr lang="fr-CA" sz="19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formation continue (</a:t>
            </a:r>
            <a:r>
              <a:rPr lang="fr-CA" sz="1900" dirty="0">
                <a:latin typeface="Arial Rounded MT Bold" panose="020F0704030504030204" pitchFamily="34" charset="0"/>
              </a:rPr>
              <a:t>ex. cours de langue et bureautique, code de la route ou ouvrages pour construire une maison, etc.); </a:t>
            </a:r>
          </a:p>
          <a:p>
            <a:r>
              <a:rPr lang="fr-CA" sz="1900" dirty="0">
                <a:latin typeface="Arial Rounded MT Bold" panose="020F0704030504030204" pitchFamily="34" charset="0"/>
              </a:rPr>
              <a:t>crée un </a:t>
            </a:r>
            <a:r>
              <a:rPr lang="fr-CA" sz="19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pont entre les générations </a:t>
            </a:r>
            <a:r>
              <a:rPr lang="fr-CA" sz="1900" dirty="0">
                <a:latin typeface="Arial Rounded MT Bold" panose="020F0704030504030204" pitchFamily="34" charset="0"/>
              </a:rPr>
              <a:t>en permettant aux citoyens de tous âges de se côtoyer ;</a:t>
            </a:r>
          </a:p>
          <a:p>
            <a:r>
              <a:rPr lang="fr-CA" sz="1900" dirty="0">
                <a:latin typeface="Arial Rounded MT Bold" panose="020F0704030504030204" pitchFamily="34" charset="0"/>
              </a:rPr>
              <a:t>facilite l’adaptation des </a:t>
            </a:r>
            <a:r>
              <a:rPr lang="fr-CA" sz="19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nouveaux citoyens </a:t>
            </a:r>
            <a:r>
              <a:rPr lang="fr-CA" sz="1900" dirty="0">
                <a:latin typeface="Arial Rounded MT Bold" panose="020F0704030504030204" pitchFamily="34" charset="0"/>
              </a:rPr>
              <a:t>en leur fournissant un endroit pour se familiariser avec leur région d’accueil, tout en créant des liens sociaux</a:t>
            </a:r>
            <a:r>
              <a:rPr lang="fr-CA" sz="1900" dirty="0"/>
              <a:t>.</a:t>
            </a:r>
          </a:p>
          <a:p>
            <a:pPr marL="0" indent="0">
              <a:buNone/>
            </a:pPr>
            <a:endParaRPr lang="fr-CA" sz="19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771" y="3682444"/>
            <a:ext cx="4549642" cy="298818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966085" y="1379257"/>
            <a:ext cx="6225916" cy="213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CA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Si la bibliothèque 3ème lieu comprend encore des espaces calmes et silencieux, elle propose aussi des endroits où les discussions sont les bienvenues! </a:t>
            </a:r>
          </a:p>
          <a:p>
            <a:pPr algn="just"/>
            <a:endParaRPr lang="fr-CA" sz="19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fr-CA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Les moyens varient, mais le but reste le même : </a:t>
            </a:r>
            <a:r>
              <a:rPr lang="fr-CA" sz="19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créer un lieu de rassemblement et d’inclusion.</a:t>
            </a:r>
          </a:p>
        </p:txBody>
      </p:sp>
      <p:sp>
        <p:nvSpPr>
          <p:cNvPr id="6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2875" y="134085"/>
            <a:ext cx="9096375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CA" sz="32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  La bibliothèque de demain, </a:t>
            </a:r>
            <a:r>
              <a:rPr lang="fr-CA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aujourd’hui</a:t>
            </a:r>
          </a:p>
        </p:txBody>
      </p:sp>
    </p:spTree>
    <p:extLst>
      <p:ext uri="{BB962C8B-B14F-4D97-AF65-F5344CB8AC3E}">
        <p14:creationId xmlns:p14="http://schemas.microsoft.com/office/powerpoint/2010/main" val="335326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0337" y="2235953"/>
            <a:ext cx="4251191" cy="38490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2600" b="1" dirty="0">
                <a:latin typeface="Arial Rounded MT Bold" panose="020F0704030504030204" pitchFamily="34" charset="0"/>
              </a:rPr>
              <a:t>La bibliothèque n’est plus une réserve de livres </a:t>
            </a:r>
            <a:endParaRPr lang="fr-CA" sz="2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CA" sz="2200" dirty="0">
                <a:latin typeface="Arial Rounded MT Bold" panose="020F0704030504030204" pitchFamily="34" charset="0"/>
              </a:rPr>
              <a:t>Les anciennes bibliothèques s’assuraient que les livres y étaient confortables, les nouvelles bibliothèques veulent que </a:t>
            </a:r>
            <a:r>
              <a:rPr lang="fr-CA" sz="22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leurs usagers y soient confortables!   </a:t>
            </a:r>
          </a:p>
          <a:p>
            <a:pPr marL="0" indent="0">
              <a:buNone/>
            </a:pPr>
            <a:r>
              <a:rPr lang="fr-CA" sz="2200" dirty="0">
                <a:latin typeface="Arial Rounded MT Bold" panose="020F0704030504030204" pitchFamily="34" charset="0"/>
              </a:rPr>
              <a:t>On estime que dans les nouvelles constructions, </a:t>
            </a:r>
            <a:r>
              <a:rPr lang="fr-CA" sz="22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70% de l’espace est dédié au public </a:t>
            </a:r>
            <a:r>
              <a:rPr lang="fr-CA" sz="2200" dirty="0">
                <a:latin typeface="Arial Rounded MT Bold" panose="020F0704030504030204" pitchFamily="34" charset="0"/>
              </a:rPr>
              <a:t>alors que 30% est réservé aux livres et aux rayonnages. </a:t>
            </a:r>
            <a:endParaRPr lang="fr-CA" sz="22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165" y="3237157"/>
            <a:ext cx="59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1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880" y="2400339"/>
            <a:ext cx="5794218" cy="36720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23111" y="194873"/>
            <a:ext cx="5980849" cy="124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r-CA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La bibliothèque de demain, </a:t>
            </a: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aujourd’hui</a:t>
            </a:r>
            <a:b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endParaRPr lang="fr-CA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77283" y="1440044"/>
            <a:ext cx="950402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7 piliers d’une bibliothèque </a:t>
            </a:r>
            <a:r>
              <a:rPr lang="fr-CA" i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troisième lieu</a:t>
            </a:r>
          </a:p>
        </p:txBody>
      </p:sp>
    </p:spTree>
    <p:extLst>
      <p:ext uri="{BB962C8B-B14F-4D97-AF65-F5344CB8AC3E}">
        <p14:creationId xmlns:p14="http://schemas.microsoft.com/office/powerpoint/2010/main" val="31154969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3059</TotalTime>
  <Words>2943</Words>
  <Application>Microsoft Office PowerPoint</Application>
  <PresentationFormat>Grand écran</PresentationFormat>
  <Paragraphs>297</Paragraphs>
  <Slides>32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4" baseType="lpstr">
      <vt:lpstr>Arial</vt:lpstr>
      <vt:lpstr>Arial Rounded MT Bold</vt:lpstr>
      <vt:lpstr>Bradley Hand ITC</vt:lpstr>
      <vt:lpstr>Calibri</vt:lpstr>
      <vt:lpstr>Cambria</vt:lpstr>
      <vt:lpstr>Curlz MT</vt:lpstr>
      <vt:lpstr>MV Boli</vt:lpstr>
      <vt:lpstr>Times New Roman</vt:lpstr>
      <vt:lpstr>Trebuchet MS</vt:lpstr>
      <vt:lpstr>Wingdings</vt:lpstr>
      <vt:lpstr>Wingdings 3</vt:lpstr>
      <vt:lpstr>Facette</vt:lpstr>
      <vt:lpstr> La bibliothèque de demain, aujourd’hui   Présentation à Sainte-Anne-des-Lacs, 16 juin 2018</vt:lpstr>
      <vt:lpstr>Le Réseau BIBLIO des Laurentides</vt:lpstr>
      <vt:lpstr>Le Réseau BIBLIO des Laurentides en partenariat avec les municipalités membres</vt:lpstr>
      <vt:lpstr>Partie 1  La bibliothèque de demain, aujourd’hui </vt:lpstr>
      <vt:lpstr>Présentation PowerPoint</vt:lpstr>
      <vt:lpstr>Présentation PowerPoint</vt:lpstr>
      <vt:lpstr>Présentation PowerPoint</vt:lpstr>
      <vt:lpstr>Présentation PowerPoint</vt:lpstr>
      <vt:lpstr>La bibliothèque de demain, aujourd’hui </vt:lpstr>
      <vt:lpstr>La bibliothèque de demain, aujourd’hui </vt:lpstr>
      <vt:lpstr>La bibliothèque de demain, aujourd’hui </vt:lpstr>
      <vt:lpstr>La bibliothèque de demain, aujourd’hui </vt:lpstr>
      <vt:lpstr>La bibliothèque de demain, aujourd’hui </vt:lpstr>
      <vt:lpstr>La bibliothèque de demain, aujourd’hui </vt:lpstr>
      <vt:lpstr>La bibliothèque de demain, aujourd’hui </vt:lpstr>
      <vt:lpstr>Partie 2  Municipalité de Sainte-Anne-des-Lacs</vt:lpstr>
      <vt:lpstr>Municipalité de Sainte-Anne-des-Lacs Éléments socio-démographiques*</vt:lpstr>
      <vt:lpstr>Municipalité de Sainte-Anne-des-Lacs Éléments socio-démographiques</vt:lpstr>
      <vt:lpstr>Municipalité de Sainte-Anne-des-Lacs Politiques actuelles</vt:lpstr>
      <vt:lpstr>Municipalité de Sainte-Anne-des-Lacs Politique familiale</vt:lpstr>
      <vt:lpstr>Municipalité de Sainte-Anne-des-Lacs Politique culturelle</vt:lpstr>
      <vt:lpstr>Municipalité de Sainte-Anne-des-Lacs Politiques actuelles</vt:lpstr>
      <vt:lpstr>Municipalité de Sainte-Anne-des-Lacs Situation actuelle de la bibliothèque</vt:lpstr>
      <vt:lpstr>Municipalité de Sainte-Anne-des-Lacs État actuel de la bibliothèque </vt:lpstr>
      <vt:lpstr>Municipalité de Sainte-Anne-des-Lacs Donc, une nouvelle bibliothèque... Pourquoi ? </vt:lpstr>
      <vt:lpstr>Municipalité de Sainte-Anne-des-Lacs Donc, une nouvelle bibliothèque...  Pour qui ?</vt:lpstr>
      <vt:lpstr>Municipalité de Sainte-Anne-des-Lacs Donc, une nouvelle bibliothèque...  Pour qui ?</vt:lpstr>
      <vt:lpstr>Municipalité de Sainte-Anne-des-Lacs Donc, une nouvelle bibliothèque...  Où ? </vt:lpstr>
      <vt:lpstr>Municipalité de Sainte-Anne-des-Lacs Donc, une nouvelle bibliothèque...  Qui offrira par exemple...</vt:lpstr>
      <vt:lpstr>Municipalité de Sainte-Anne-des-Lacs Tableau résumé du projet proposé</vt:lpstr>
      <vt:lpstr>Municipalité de Sainte-Anne-des-Lacs Financement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JoAnne Turnbull</dc:creator>
  <cp:lastModifiedBy>Loisirs</cp:lastModifiedBy>
  <cp:revision>160</cp:revision>
  <cp:lastPrinted>2014-03-17T14:57:05Z</cp:lastPrinted>
  <dcterms:created xsi:type="dcterms:W3CDTF">2013-08-12T18:40:26Z</dcterms:created>
  <dcterms:modified xsi:type="dcterms:W3CDTF">2018-06-16T13:07:11Z</dcterms:modified>
</cp:coreProperties>
</file>